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tags/tag9.xml" ContentType="application/vnd.openxmlformats-officedocument.presentationml.tags+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0" r:id="rId1"/>
  </p:sldMasterIdLst>
  <p:notesMasterIdLst>
    <p:notesMasterId r:id="rId17"/>
  </p:notesMasterIdLst>
  <p:handoutMasterIdLst>
    <p:handoutMasterId r:id="rId18"/>
  </p:handoutMasterIdLst>
  <p:sldIdLst>
    <p:sldId id="376" r:id="rId2"/>
    <p:sldId id="429" r:id="rId3"/>
    <p:sldId id="452" r:id="rId4"/>
    <p:sldId id="550" r:id="rId5"/>
    <p:sldId id="385" r:id="rId6"/>
    <p:sldId id="387" r:id="rId7"/>
    <p:sldId id="393" r:id="rId8"/>
    <p:sldId id="411" r:id="rId9"/>
    <p:sldId id="412" r:id="rId10"/>
    <p:sldId id="415" r:id="rId11"/>
    <p:sldId id="551" r:id="rId12"/>
    <p:sldId id="552" r:id="rId13"/>
    <p:sldId id="553" r:id="rId14"/>
    <p:sldId id="417" r:id="rId15"/>
    <p:sldId id="451" r:id="rId16"/>
  </p:sldIdLst>
  <p:sldSz cx="9144000" cy="6858000" type="screen4x3"/>
  <p:notesSz cx="6692900" cy="9867900"/>
  <p:defaultTextStyle>
    <a:defPPr>
      <a:defRPr lang="en-GB"/>
    </a:defPPr>
    <a:lvl1pPr algn="l" rtl="0" eaLnBrk="0" fontAlgn="base" hangingPunct="0">
      <a:spcBef>
        <a:spcPct val="0"/>
      </a:spcBef>
      <a:spcAft>
        <a:spcPct val="0"/>
      </a:spcAft>
      <a:defRPr sz="2400" kern="1200">
        <a:solidFill>
          <a:schemeClr val="tx1"/>
        </a:solidFill>
        <a:latin typeface="Verdana" pitchFamily="34" charset="0"/>
        <a:ea typeface="+mn-ea"/>
        <a:cs typeface="+mn-cs"/>
      </a:defRPr>
    </a:lvl1pPr>
    <a:lvl2pPr marL="457200" algn="l" rtl="0" eaLnBrk="0" fontAlgn="base" hangingPunct="0">
      <a:spcBef>
        <a:spcPct val="0"/>
      </a:spcBef>
      <a:spcAft>
        <a:spcPct val="0"/>
      </a:spcAft>
      <a:defRPr sz="2400" kern="1200">
        <a:solidFill>
          <a:schemeClr val="tx1"/>
        </a:solidFill>
        <a:latin typeface="Verdana" pitchFamily="34" charset="0"/>
        <a:ea typeface="+mn-ea"/>
        <a:cs typeface="+mn-cs"/>
      </a:defRPr>
    </a:lvl2pPr>
    <a:lvl3pPr marL="914400" algn="l" rtl="0" eaLnBrk="0" fontAlgn="base" hangingPunct="0">
      <a:spcBef>
        <a:spcPct val="0"/>
      </a:spcBef>
      <a:spcAft>
        <a:spcPct val="0"/>
      </a:spcAft>
      <a:defRPr sz="2400" kern="1200">
        <a:solidFill>
          <a:schemeClr val="tx1"/>
        </a:solidFill>
        <a:latin typeface="Verdana" pitchFamily="34" charset="0"/>
        <a:ea typeface="+mn-ea"/>
        <a:cs typeface="+mn-cs"/>
      </a:defRPr>
    </a:lvl3pPr>
    <a:lvl4pPr marL="1371600" algn="l" rtl="0" eaLnBrk="0" fontAlgn="base" hangingPunct="0">
      <a:spcBef>
        <a:spcPct val="0"/>
      </a:spcBef>
      <a:spcAft>
        <a:spcPct val="0"/>
      </a:spcAft>
      <a:defRPr sz="2400" kern="1200">
        <a:solidFill>
          <a:schemeClr val="tx1"/>
        </a:solidFill>
        <a:latin typeface="Verdana" pitchFamily="34" charset="0"/>
        <a:ea typeface="+mn-ea"/>
        <a:cs typeface="+mn-cs"/>
      </a:defRPr>
    </a:lvl4pPr>
    <a:lvl5pPr marL="1828800" algn="l" rtl="0" eaLnBrk="0" fontAlgn="base" hangingPunct="0">
      <a:spcBef>
        <a:spcPct val="0"/>
      </a:spcBef>
      <a:spcAft>
        <a:spcPct val="0"/>
      </a:spcAft>
      <a:defRPr sz="2400" kern="1200">
        <a:solidFill>
          <a:schemeClr val="tx1"/>
        </a:solidFill>
        <a:latin typeface="Verdana" pitchFamily="34" charset="0"/>
        <a:ea typeface="+mn-ea"/>
        <a:cs typeface="+mn-cs"/>
      </a:defRPr>
    </a:lvl5pPr>
    <a:lvl6pPr marL="2286000" algn="l" defTabSz="914400" rtl="0" eaLnBrk="1" latinLnBrk="0" hangingPunct="1">
      <a:defRPr sz="2400" kern="1200">
        <a:solidFill>
          <a:schemeClr val="tx1"/>
        </a:solidFill>
        <a:latin typeface="Verdana" pitchFamily="34" charset="0"/>
        <a:ea typeface="+mn-ea"/>
        <a:cs typeface="+mn-cs"/>
      </a:defRPr>
    </a:lvl6pPr>
    <a:lvl7pPr marL="2743200" algn="l" defTabSz="914400" rtl="0" eaLnBrk="1" latinLnBrk="0" hangingPunct="1">
      <a:defRPr sz="2400" kern="1200">
        <a:solidFill>
          <a:schemeClr val="tx1"/>
        </a:solidFill>
        <a:latin typeface="Verdana" pitchFamily="34" charset="0"/>
        <a:ea typeface="+mn-ea"/>
        <a:cs typeface="+mn-cs"/>
      </a:defRPr>
    </a:lvl7pPr>
    <a:lvl8pPr marL="3200400" algn="l" defTabSz="914400" rtl="0" eaLnBrk="1" latinLnBrk="0" hangingPunct="1">
      <a:defRPr sz="2400" kern="1200">
        <a:solidFill>
          <a:schemeClr val="tx1"/>
        </a:solidFill>
        <a:latin typeface="Verdana" pitchFamily="34" charset="0"/>
        <a:ea typeface="+mn-ea"/>
        <a:cs typeface="+mn-cs"/>
      </a:defRPr>
    </a:lvl8pPr>
    <a:lvl9pPr marL="3657600" algn="l" defTabSz="914400" rtl="0" eaLnBrk="1" latinLnBrk="0" hangingPunct="1">
      <a:defRPr sz="2400"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169">
          <p15:clr>
            <a:srgbClr val="A4A3A4"/>
          </p15:clr>
        </p15:guide>
        <p15:guide id="2" pos="287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a:srgbClr val="800000"/>
    <a:srgbClr val="009900"/>
    <a:srgbClr val="CCECFF"/>
    <a:srgbClr val="CCFFFF"/>
    <a:srgbClr val="0033CC"/>
    <a:srgbClr val="99CCFF"/>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78211" autoAdjust="0"/>
  </p:normalViewPr>
  <p:slideViewPr>
    <p:cSldViewPr>
      <p:cViewPr varScale="1">
        <p:scale>
          <a:sx n="59" d="100"/>
          <a:sy n="59" d="100"/>
        </p:scale>
        <p:origin x="944" y="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p:scale>
          <a:sx n="100" d="100"/>
          <a:sy n="100" d="100"/>
        </p:scale>
        <p:origin x="-1455" y="1193"/>
      </p:cViewPr>
      <p:guideLst>
        <p:guide orient="horz" pos="2169"/>
        <p:guide pos="287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0978290"/>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1566" y="0"/>
            <a:ext cx="2900153" cy="494270"/>
          </a:xfrm>
          <a:prstGeom prst="rect">
            <a:avLst/>
          </a:prstGeom>
          <a:noFill/>
          <a:ln w="9525">
            <a:noFill/>
            <a:miter lim="800000"/>
            <a:headEnd/>
            <a:tailEnd/>
          </a:ln>
          <a:effectLst/>
        </p:spPr>
        <p:txBody>
          <a:bodyPr vert="horz" wrap="square" lIns="19218" tIns="0" rIns="19218" bIns="0" numCol="1" anchor="t" anchorCtr="0" compatLnSpc="1">
            <a:prstTxWarp prst="textNoShape">
              <a:avLst/>
            </a:prstTxWarp>
          </a:bodyPr>
          <a:lstStyle>
            <a:lvl1pPr defTabSz="922338">
              <a:defRPr sz="1000" i="1">
                <a:latin typeface="Arial" charset="0"/>
              </a:defRPr>
            </a:lvl1pPr>
          </a:lstStyle>
          <a:p>
            <a:pPr>
              <a:defRPr/>
            </a:pPr>
            <a:endParaRPr lang="en-US"/>
          </a:p>
        </p:txBody>
      </p:sp>
      <p:sp>
        <p:nvSpPr>
          <p:cNvPr id="2051" name="Rectangle 3"/>
          <p:cNvSpPr>
            <a:spLocks noGrp="1" noChangeArrowheads="1"/>
          </p:cNvSpPr>
          <p:nvPr>
            <p:ph type="dt" idx="1"/>
          </p:nvPr>
        </p:nvSpPr>
        <p:spPr bwMode="auto">
          <a:xfrm>
            <a:off x="3792748" y="0"/>
            <a:ext cx="2900152" cy="494270"/>
          </a:xfrm>
          <a:prstGeom prst="rect">
            <a:avLst/>
          </a:prstGeom>
          <a:noFill/>
          <a:ln w="9525">
            <a:noFill/>
            <a:miter lim="800000"/>
            <a:headEnd/>
            <a:tailEnd/>
          </a:ln>
          <a:effectLst/>
        </p:spPr>
        <p:txBody>
          <a:bodyPr vert="horz" wrap="square" lIns="19218" tIns="0" rIns="19218" bIns="0" numCol="1" anchor="t" anchorCtr="0" compatLnSpc="1">
            <a:prstTxWarp prst="textNoShape">
              <a:avLst/>
            </a:prstTxWarp>
          </a:bodyPr>
          <a:lstStyle>
            <a:lvl1pPr algn="r" defTabSz="922338">
              <a:defRPr sz="1000" i="1">
                <a:latin typeface="Arial" charset="0"/>
              </a:defRPr>
            </a:lvl1pPr>
          </a:lstStyle>
          <a:p>
            <a:pPr>
              <a:defRPr/>
            </a:pPr>
            <a:endParaRPr lang="en-US"/>
          </a:p>
        </p:txBody>
      </p:sp>
      <p:sp>
        <p:nvSpPr>
          <p:cNvPr id="9220" name="Rectangle 4"/>
          <p:cNvSpPr>
            <a:spLocks noGrp="1" noRot="1" noChangeAspect="1" noChangeArrowheads="1" noTextEdit="1"/>
          </p:cNvSpPr>
          <p:nvPr>
            <p:ph type="sldImg" idx="2"/>
          </p:nvPr>
        </p:nvSpPr>
        <p:spPr bwMode="auto">
          <a:xfrm>
            <a:off x="889000" y="747713"/>
            <a:ext cx="4913313" cy="3686175"/>
          </a:xfrm>
          <a:prstGeom prst="rect">
            <a:avLst/>
          </a:prstGeom>
          <a:noFill/>
          <a:ln w="12700">
            <a:solidFill>
              <a:schemeClr val="tx1"/>
            </a:solidFill>
            <a:miter lim="800000"/>
            <a:headEnd/>
            <a:tailEnd/>
          </a:ln>
        </p:spPr>
      </p:sp>
      <p:sp>
        <p:nvSpPr>
          <p:cNvPr id="2053" name="Rectangle 5"/>
          <p:cNvSpPr>
            <a:spLocks noGrp="1" noChangeArrowheads="1"/>
          </p:cNvSpPr>
          <p:nvPr>
            <p:ph type="body" sz="quarter" idx="3"/>
          </p:nvPr>
        </p:nvSpPr>
        <p:spPr bwMode="auto">
          <a:xfrm>
            <a:off x="891030" y="4686816"/>
            <a:ext cx="4909275" cy="4440475"/>
          </a:xfrm>
          <a:prstGeom prst="rect">
            <a:avLst/>
          </a:prstGeom>
          <a:noFill/>
          <a:ln w="9525">
            <a:noFill/>
            <a:miter lim="800000"/>
            <a:headEnd/>
            <a:tailEnd/>
          </a:ln>
          <a:effectLst/>
        </p:spPr>
        <p:txBody>
          <a:bodyPr vert="horz" wrap="square" lIns="92885" tIns="46443" rIns="92885" bIns="46443"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054" name="Rectangle 6"/>
          <p:cNvSpPr>
            <a:spLocks noGrp="1" noChangeArrowheads="1"/>
          </p:cNvSpPr>
          <p:nvPr>
            <p:ph type="ftr" sz="quarter" idx="4"/>
          </p:nvPr>
        </p:nvSpPr>
        <p:spPr bwMode="auto">
          <a:xfrm>
            <a:off x="-1566" y="9373631"/>
            <a:ext cx="2900153" cy="494270"/>
          </a:xfrm>
          <a:prstGeom prst="rect">
            <a:avLst/>
          </a:prstGeom>
          <a:noFill/>
          <a:ln w="9525">
            <a:noFill/>
            <a:miter lim="800000"/>
            <a:headEnd/>
            <a:tailEnd/>
          </a:ln>
          <a:effectLst/>
        </p:spPr>
        <p:txBody>
          <a:bodyPr vert="horz" wrap="square" lIns="19218" tIns="0" rIns="19218" bIns="0" numCol="1" anchor="b" anchorCtr="0" compatLnSpc="1">
            <a:prstTxWarp prst="textNoShape">
              <a:avLst/>
            </a:prstTxWarp>
          </a:bodyPr>
          <a:lstStyle>
            <a:lvl1pPr defTabSz="922338">
              <a:defRPr sz="1000" i="1">
                <a:latin typeface="Arial" charset="0"/>
              </a:defRPr>
            </a:lvl1pPr>
          </a:lstStyle>
          <a:p>
            <a:pPr>
              <a:defRPr/>
            </a:pPr>
            <a:endParaRPr lang="en-US"/>
          </a:p>
        </p:txBody>
      </p:sp>
      <p:sp>
        <p:nvSpPr>
          <p:cNvPr id="2055" name="Rectangle 7"/>
          <p:cNvSpPr>
            <a:spLocks noGrp="1" noChangeArrowheads="1"/>
          </p:cNvSpPr>
          <p:nvPr>
            <p:ph type="sldNum" sz="quarter" idx="5"/>
          </p:nvPr>
        </p:nvSpPr>
        <p:spPr bwMode="auto">
          <a:xfrm>
            <a:off x="3792748" y="9373631"/>
            <a:ext cx="2900152" cy="494270"/>
          </a:xfrm>
          <a:prstGeom prst="rect">
            <a:avLst/>
          </a:prstGeom>
          <a:noFill/>
          <a:ln w="9525">
            <a:noFill/>
            <a:miter lim="800000"/>
            <a:headEnd/>
            <a:tailEnd/>
          </a:ln>
          <a:effectLst/>
        </p:spPr>
        <p:txBody>
          <a:bodyPr vert="horz" wrap="square" lIns="19218" tIns="0" rIns="19218" bIns="0" numCol="1" anchor="b" anchorCtr="0" compatLnSpc="1">
            <a:prstTxWarp prst="textNoShape">
              <a:avLst/>
            </a:prstTxWarp>
          </a:bodyPr>
          <a:lstStyle>
            <a:lvl1pPr algn="r" defTabSz="922338">
              <a:defRPr sz="1000" i="1">
                <a:latin typeface="Arial" charset="0"/>
              </a:defRPr>
            </a:lvl1pPr>
          </a:lstStyle>
          <a:p>
            <a:pPr>
              <a:defRPr/>
            </a:pPr>
            <a:fld id="{837F7D91-592F-4A33-9FB4-4DBDFFFD8453}" type="slidenum">
              <a:rPr lang="en-GB"/>
              <a:pPr>
                <a:defRPr/>
              </a:pPr>
              <a:t>‹#›</a:t>
            </a:fld>
            <a:endParaRPr lang="en-GB"/>
          </a:p>
        </p:txBody>
      </p:sp>
    </p:spTree>
    <p:extLst>
      <p:ext uri="{BB962C8B-B14F-4D97-AF65-F5344CB8AC3E}">
        <p14:creationId xmlns:p14="http://schemas.microsoft.com/office/powerpoint/2010/main" val="289151696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p:cNvSpPr>
            <a:spLocks noGrp="1" noChangeArrowheads="1"/>
          </p:cNvSpPr>
          <p:nvPr>
            <p:ph type="sldNum" sz="quarter" idx="5"/>
          </p:nvPr>
        </p:nvSpPr>
        <p:spPr>
          <a:noFill/>
        </p:spPr>
        <p:txBody>
          <a:bodyPr/>
          <a:lstStyle/>
          <a:p>
            <a:fld id="{69D9971C-8D0D-4FF8-9E3D-E7FD41E00994}" type="slidenum">
              <a:rPr lang="en-GB" smtClean="0"/>
              <a:pPr/>
              <a:t>1</a:t>
            </a:fld>
            <a:endParaRPr lang="en-GB"/>
          </a:p>
        </p:txBody>
      </p:sp>
      <p:sp>
        <p:nvSpPr>
          <p:cNvPr id="10243" name="Rectangle 2"/>
          <p:cNvSpPr>
            <a:spLocks noGrp="1" noRot="1" noChangeAspect="1" noChangeArrowheads="1" noTextEdit="1"/>
          </p:cNvSpPr>
          <p:nvPr>
            <p:ph type="sldImg"/>
          </p:nvPr>
        </p:nvSpPr>
        <p:spPr>
          <a:ln/>
        </p:spPr>
      </p:sp>
      <p:sp>
        <p:nvSpPr>
          <p:cNvPr id="10244" name="Rectangle 3"/>
          <p:cNvSpPr>
            <a:spLocks noGrp="1" noChangeArrowheads="1"/>
          </p:cNvSpPr>
          <p:nvPr>
            <p:ph type="body" idx="1"/>
          </p:nvPr>
        </p:nvSpPr>
        <p:spPr>
          <a:noFill/>
          <a:ln/>
        </p:spPr>
        <p:txBody>
          <a:bodyPr/>
          <a:lstStyle/>
          <a:p>
            <a:pPr marL="0" indent="0">
              <a:buFontTx/>
              <a:buNone/>
            </a:pPr>
            <a:r>
              <a:rPr lang="en-US" dirty="0"/>
              <a:t>Hi everyone, before we really go into looking at design patterns, we’re going to have a quick overview of some of the object-oriented programming concepts that are important for understanding software design patterns. Most of this is just a recap of stuff covered in modules like PRG2 and SWAD, which you have of course not forgotten the moment the semester ended, right? Right?</a:t>
            </a:r>
          </a:p>
        </p:txBody>
      </p:sp>
    </p:spTree>
    <p:extLst>
      <p:ext uri="{BB962C8B-B14F-4D97-AF65-F5344CB8AC3E}">
        <p14:creationId xmlns:p14="http://schemas.microsoft.com/office/powerpoint/2010/main" val="1972819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we code generalization? In C#, we use a colon at the end of the class declaration of the subclass. In this example, || colon-Weapon here at the end of the </a:t>
            </a:r>
            <a:r>
              <a:rPr lang="en-US" dirty="0" err="1"/>
              <a:t>RangedWeapon</a:t>
            </a:r>
            <a:r>
              <a:rPr lang="en-US" dirty="0"/>
              <a:t> class declaration shows that </a:t>
            </a:r>
            <a:r>
              <a:rPr lang="en-US" dirty="0" err="1"/>
              <a:t>RangedWeapon</a:t>
            </a:r>
            <a:r>
              <a:rPr lang="en-US" dirty="0"/>
              <a:t> is a subclass of Weapon, and will therefore inherit everything from Weapon.</a:t>
            </a:r>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10</a:t>
            </a:fld>
            <a:endParaRPr lang="en-GB" altLang="en-US"/>
          </a:p>
        </p:txBody>
      </p:sp>
    </p:spTree>
    <p:extLst>
      <p:ext uri="{BB962C8B-B14F-4D97-AF65-F5344CB8AC3E}">
        <p14:creationId xmlns:p14="http://schemas.microsoft.com/office/powerpoint/2010/main" val="50551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what’s the big deal? Well, because all </a:t>
            </a:r>
            <a:r>
              <a:rPr lang="en-US" dirty="0" err="1"/>
              <a:t>RangedWeapons</a:t>
            </a:r>
            <a:r>
              <a:rPr lang="en-US" dirty="0"/>
              <a:t> are also Weapons, this means that anything that we can do with a Weapon, we can also do with a </a:t>
            </a:r>
            <a:r>
              <a:rPr lang="en-US" dirty="0" err="1"/>
              <a:t>RangedWeapon</a:t>
            </a:r>
            <a:r>
              <a:rPr lang="en-US" dirty="0"/>
              <a:t>. Let’s take this simplified example. We see that both the Weapon and </a:t>
            </a:r>
            <a:r>
              <a:rPr lang="en-US" dirty="0" err="1"/>
              <a:t>RangedWeapon</a:t>
            </a:r>
            <a:r>
              <a:rPr lang="en-US" dirty="0"/>
              <a:t> classes have their own version of the attack() method. The || Weapon version prints “Weapon attacks!”, and || the </a:t>
            </a:r>
            <a:r>
              <a:rPr lang="en-US" dirty="0" err="1"/>
              <a:t>RangedWeapon</a:t>
            </a:r>
            <a:r>
              <a:rPr lang="en-US" dirty="0"/>
              <a:t> version prints “Pew! Pew!”, because of course that is the sound that guns make. If we create two objects, a Weapon w and a </a:t>
            </a:r>
            <a:r>
              <a:rPr lang="en-US" dirty="0" err="1"/>
              <a:t>RangedWeapon</a:t>
            </a:r>
            <a:r>
              <a:rPr lang="en-US" dirty="0"/>
              <a:t> </a:t>
            </a:r>
            <a:r>
              <a:rPr lang="en-US" dirty="0" err="1"/>
              <a:t>rw</a:t>
            </a:r>
            <a:r>
              <a:rPr lang="en-US" dirty="0"/>
              <a:t>, then call their attack() methods, they will || call the corresponding versions of attack() since they are two different classes. So the Weapon will attack, and the </a:t>
            </a:r>
            <a:r>
              <a:rPr lang="en-US" dirty="0" err="1"/>
              <a:t>RangedWeapon</a:t>
            </a:r>
            <a:r>
              <a:rPr lang="en-US" dirty="0"/>
              <a:t> will pew. So far, not terribly exciting.</a:t>
            </a:r>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11</a:t>
            </a:fld>
            <a:endParaRPr lang="en-GB" altLang="en-US"/>
          </a:p>
        </p:txBody>
      </p:sp>
    </p:spTree>
    <p:extLst>
      <p:ext uri="{BB962C8B-B14F-4D97-AF65-F5344CB8AC3E}">
        <p14:creationId xmlns:p14="http://schemas.microsoft.com/office/powerpoint/2010/main" val="23199665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since all </a:t>
            </a:r>
            <a:r>
              <a:rPr lang="en-US" dirty="0" err="1"/>
              <a:t>RangedWeapons</a:t>
            </a:r>
            <a:r>
              <a:rPr lang="en-US" dirty="0"/>
              <a:t> are Weapons, we can create a Weapon object and assign a new </a:t>
            </a:r>
            <a:r>
              <a:rPr lang="en-US" dirty="0" err="1"/>
              <a:t>RangedWeapon</a:t>
            </a:r>
            <a:r>
              <a:rPr lang="en-US" dirty="0"/>
              <a:t> to it, || like this, and this is completely legal. In this case, when we call </a:t>
            </a:r>
            <a:r>
              <a:rPr lang="en-US" dirty="0" err="1"/>
              <a:t>rw.attack</a:t>
            </a:r>
            <a:r>
              <a:rPr lang="en-US" dirty="0"/>
              <a:t>(), we see that it now calls the || Weapon version of attack, since </a:t>
            </a:r>
            <a:r>
              <a:rPr lang="en-US" dirty="0" err="1"/>
              <a:t>rw</a:t>
            </a:r>
            <a:r>
              <a:rPr lang="en-US" dirty="0"/>
              <a:t> is a Weapon. That’s interesting, but probably not what we want. We might want it such that if the Weapon object is actually a </a:t>
            </a:r>
            <a:r>
              <a:rPr lang="en-US" dirty="0" err="1"/>
              <a:t>RangedWeapon</a:t>
            </a:r>
            <a:r>
              <a:rPr lang="en-US" dirty="0"/>
              <a:t>, it should go pew </a:t>
            </a:r>
            <a:r>
              <a:rPr lang="en-US" dirty="0" err="1"/>
              <a:t>pew</a:t>
            </a:r>
            <a:r>
              <a:rPr lang="en-US" dirty="0"/>
              <a:t> instead of just using the generic Weapon attack.</a:t>
            </a:r>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12</a:t>
            </a:fld>
            <a:endParaRPr lang="en-GB" altLang="en-US"/>
          </a:p>
        </p:txBody>
      </p:sp>
    </p:spTree>
    <p:extLst>
      <p:ext uri="{BB962C8B-B14F-4D97-AF65-F5344CB8AC3E}">
        <p14:creationId xmlns:p14="http://schemas.microsoft.com/office/powerpoint/2010/main" val="900476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this in C#, we need to do 2 things. Firstly, we need to declare the attack method to be || virtual in the base class, which tells the compiler that a subclass may replace this method in its own class declaration. Then, for each subclass that we want to override the base class method, we must use the || override keyword. So now when we call </a:t>
            </a:r>
            <a:r>
              <a:rPr lang="en-US" dirty="0" err="1"/>
              <a:t>rw.attack</a:t>
            </a:r>
            <a:r>
              <a:rPr lang="en-US" dirty="0"/>
              <a:t>(), C# will see that </a:t>
            </a:r>
            <a:r>
              <a:rPr lang="en-US" dirty="0" err="1"/>
              <a:t>rw</a:t>
            </a:r>
            <a:r>
              <a:rPr lang="en-US" dirty="0"/>
              <a:t> is a Weapon, but the attack() method is virtual, so if </a:t>
            </a:r>
            <a:r>
              <a:rPr lang="en-US" dirty="0" err="1"/>
              <a:t>rw</a:t>
            </a:r>
            <a:r>
              <a:rPr lang="en-US" dirty="0"/>
              <a:t> is a subclass and has a version of attack() that is labeled as override, it will || call the subclass version of attack() instead. Therefore, pew </a:t>
            </a:r>
            <a:r>
              <a:rPr lang="en-US" dirty="0" err="1"/>
              <a:t>pew</a:t>
            </a:r>
            <a:r>
              <a:rPr lang="en-US" dirty="0"/>
              <a:t>.</a:t>
            </a:r>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13</a:t>
            </a:fld>
            <a:endParaRPr lang="en-GB" altLang="en-US"/>
          </a:p>
        </p:txBody>
      </p:sp>
    </p:spTree>
    <p:extLst>
      <p:ext uri="{BB962C8B-B14F-4D97-AF65-F5344CB8AC3E}">
        <p14:creationId xmlns:p14="http://schemas.microsoft.com/office/powerpoint/2010/main" val="15426068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let’s see how we would implement an interface in C#. A</a:t>
            </a:r>
            <a:r>
              <a:rPr lang="en-US" baseline="0" dirty="0"/>
              <a:t>n interface is a class that has only operation signatures, but no operation body, and no attributes. A class that implements an interface must override every operation in the interface. </a:t>
            </a:r>
          </a:p>
          <a:p>
            <a:endParaRPr lang="en-US" baseline="0" dirty="0"/>
          </a:p>
          <a:p>
            <a:r>
              <a:rPr lang="en-US" baseline="0" dirty="0"/>
              <a:t>In UML notation, the implementation of an interface is denoted by a dotted arrow with a blank triangle as the arrowhead, pointing at the interface. In this example, we have a </a:t>
            </a:r>
            <a:r>
              <a:rPr lang="en-US" baseline="0" dirty="0" err="1"/>
              <a:t>ConcreteClass</a:t>
            </a:r>
            <a:r>
              <a:rPr lang="en-US" baseline="0" dirty="0"/>
              <a:t> that implements a </a:t>
            </a:r>
            <a:r>
              <a:rPr lang="en-US" baseline="0" dirty="0" err="1"/>
              <a:t>BaseInterface</a:t>
            </a:r>
            <a:r>
              <a:rPr lang="en-US" baseline="0" dirty="0"/>
              <a:t>. To declare the interface, we use the || “interface” keyword followed by the interface name as the declaration. This is followed by the signatures of all the operations that must be overridden, but with no code body – it should instead end with a semi-colon, || like this. As for the concrete class, we use the || same notation as for generalization, which is a colon followed by the interface to be implemented. Finally, this class must provide a code body for all the operations in the interface using the exact signature, which in this case is the public operation op1 that takes an integer as an input and outputs an integer. Note that you do not have to use the virtual or override keywords for interfaces since all interface methods must be overridden by default.</a:t>
            </a:r>
          </a:p>
          <a:p>
            <a:endParaRPr lang="en-US" baseline="0" dirty="0"/>
          </a:p>
          <a:p>
            <a:r>
              <a:rPr lang="en-US" baseline="0" dirty="0"/>
              <a:t>The thing about interfaces is that you can never create an object of it. Instead, some concrete class must implement it, and the interface defines what the class must do. This avoids creating unnecessary objects, and is actually a very useful feature that appears in many design patterns.</a:t>
            </a:r>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14</a:t>
            </a:fld>
            <a:endParaRPr lang="en-GB" altLang="en-US"/>
          </a:p>
        </p:txBody>
      </p:sp>
    </p:spTree>
    <p:extLst>
      <p:ext uri="{BB962C8B-B14F-4D97-AF65-F5344CB8AC3E}">
        <p14:creationId xmlns:p14="http://schemas.microsoft.com/office/powerpoint/2010/main" val="3149259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 was a quick recap of some object-oriented programming concepts. We reviewed the central concepts of encapsulation and information hiding, which are cornerstones of pretty much every design pattern that we will examine in this course. We gave a refresher on UML class diagrams, including associations and multiplicities. Finally, we talked about the key OO concept of inheritance, such that one class is a special case of another class, and how C# as an OO language is able to implement polymorphism. Also, we had a reminder that an interface is a class with no attributes and only operation signatures with no code body.</a:t>
            </a:r>
          </a:p>
          <a:p>
            <a:endParaRPr lang="en-US" dirty="0"/>
          </a:p>
          <a:p>
            <a:r>
              <a:rPr lang="en-US" dirty="0"/>
              <a:t>So that should be enough to get you started on your journey to understanding software design patterns. Until next time, have a great day!</a:t>
            </a:r>
            <a:endParaRPr lang="en-GB" dirty="0"/>
          </a:p>
        </p:txBody>
      </p:sp>
      <p:sp>
        <p:nvSpPr>
          <p:cNvPr id="4" name="Slide Number Placeholder 3"/>
          <p:cNvSpPr>
            <a:spLocks noGrp="1"/>
          </p:cNvSpPr>
          <p:nvPr>
            <p:ph type="sldNum" sz="quarter" idx="5"/>
          </p:nvPr>
        </p:nvSpPr>
        <p:spPr/>
        <p:txBody>
          <a:bodyPr/>
          <a:lstStyle/>
          <a:p>
            <a:pPr>
              <a:defRPr/>
            </a:pPr>
            <a:fld id="{837F7D91-592F-4A33-9FB4-4DBDFFFD8453}" type="slidenum">
              <a:rPr lang="en-GB" smtClean="0"/>
              <a:pPr>
                <a:defRPr/>
              </a:pPr>
              <a:t>15</a:t>
            </a:fld>
            <a:endParaRPr lang="en-GB"/>
          </a:p>
        </p:txBody>
      </p:sp>
    </p:spTree>
    <p:extLst>
      <p:ext uri="{BB962C8B-B14F-4D97-AF65-F5344CB8AC3E}">
        <p14:creationId xmlns:p14="http://schemas.microsoft.com/office/powerpoint/2010/main" val="97632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14D607E0-8E97-45F6-82C4-5404D612A22B}" type="slidenum">
              <a:rPr lang="en-US"/>
              <a:pPr/>
              <a:t>2</a:t>
            </a:fld>
            <a:endParaRPr lang="en-US"/>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dirty="0">
                <a:latin typeface="Times New Roman" charset="0"/>
                <a:ea typeface="ＭＳ Ｐゴシック" charset="-128"/>
              </a:rPr>
              <a:t>OK, so let’s start with the overall concept of object-oriented programming, or OOP. Before OOP became popular around the 1980s, most programs were just organized as a single main algorithm that calls a bunch of procedures or functions, which is often called procedural programming. The idea behind OOP is to ||  organize programs into different elements called objects, and the entire system runs by having objects interacting with each other. Every object has a type, for example a square is a Shape, or I am a Lecturer. In OOP, the || type of an object is called a class, which describes what all objects of that class have in common. This is in the || form of the data it contains, called attributes, and the things that it can do in the system, called operations or methods.</a:t>
            </a:r>
          </a:p>
          <a:p>
            <a:pPr eaLnBrk="1" hangingPunct="1"/>
            <a:endParaRPr lang="en-US" dirty="0">
              <a:latin typeface="Times New Roman" charset="0"/>
              <a:ea typeface="ＭＳ Ｐゴシック" charset="-128"/>
            </a:endParaRPr>
          </a:p>
          <a:p>
            <a:pPr eaLnBrk="1" hangingPunct="1"/>
            <a:r>
              <a:rPr lang="en-US" dirty="0">
                <a:latin typeface="Times New Roman" charset="0"/>
                <a:ea typeface="ＭＳ Ｐゴシック" charset="-128"/>
              </a:rPr>
              <a:t>We call a specific instance of a class || an object. So an object of type Lecturer representing me in a system might have attributes containing my name and staff ID, and it might have a method that allows me to set the grades for a student in SDP.</a:t>
            </a:r>
          </a:p>
        </p:txBody>
      </p:sp>
    </p:spTree>
    <p:extLst>
      <p:ext uri="{BB962C8B-B14F-4D97-AF65-F5344CB8AC3E}">
        <p14:creationId xmlns:p14="http://schemas.microsoft.com/office/powerpoint/2010/main" val="3068487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14D607E0-8E97-45F6-82C4-5404D612A22B}" type="slidenum">
              <a:rPr lang="en-US"/>
              <a:pPr/>
              <a:t>3</a:t>
            </a:fld>
            <a:endParaRPr lang="en-US"/>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dirty="0">
                <a:latin typeface="Times New Roman" charset="0"/>
                <a:ea typeface="ＭＳ Ｐゴシック" charset="-128"/>
              </a:rPr>
              <a:t>One of the main concepts behind OOP is || encapsulation, which is just a fancy word for bundling related stuff together, so everything to do with a Lecturer should be in one place where possible. The simple idea behind this principle is so that when you||  want to make changes to one thing, you only have to go to one place in the program to make the changes, and the rest of the program can remain untouched. A related concept is || information hiding, which is the idea that the implementation of a piece of code should be hidden from the user if they don’t need to know it. Most of the time, you do not have to know how something works in order to use it. A classic example is a car – you do not have to know how an internal combustion engine works in order to drive, you just need to know how to turn on the ignition, press the accelerator and turn the steering wheel. So information hiding says that you || do not have to know how a function does its job to call a function, you just need to know how to call the function in terms of its name and arguments. These concepts very important in our discussions of software design patterns.</a:t>
            </a:r>
          </a:p>
        </p:txBody>
      </p:sp>
    </p:spTree>
    <p:extLst>
      <p:ext uri="{BB962C8B-B14F-4D97-AF65-F5344CB8AC3E}">
        <p14:creationId xmlns:p14="http://schemas.microsoft.com/office/powerpoint/2010/main" val="3353456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 2009, the Object Management Group, which is an organization that sets international standards and comprises members from 27 countries, defined a class as “a description of a set of objects with similar features, semantics and constraints.” So, you can think of a class as a template that shows how you can make instances of that class. I know, OMG, right?</a:t>
            </a:r>
          </a:p>
          <a:p>
            <a:endParaRPr lang="en-US" dirty="0"/>
          </a:p>
          <a:p>
            <a:r>
              <a:rPr lang="en-US" dirty="0"/>
              <a:t>Let’s see how we can graphically represent a class using the Unified Markup Language or UML, which is a notation that is universally understood by software developers around the world. In UML, a class is represented as a box with 3 compartments. Take || this class representing a Player. The || top compartment</a:t>
            </a:r>
            <a:r>
              <a:rPr lang="en-US" baseline="0" dirty="0"/>
              <a:t> is where we put the name of the class. By convention, class names should start with an uppercase letter. The || middle compartment contains the attributes of the class, which contains data pertaining to that class. The || bottom compartment holds the operations that this class offers as a service to other classes. So this is a Player class in some game. All players have a name that is a string and a number of hit points or hp that is an integer. In addition, all players can move; if the player attempts to move and is successful, the move() method returns True, otherwise it return False if the player tries to move onto some blocked space. That’s quite a lot of information that is communicated by just one little box, isn’t it?</a:t>
            </a:r>
            <a:endParaRPr lang="en-GB" dirty="0"/>
          </a:p>
        </p:txBody>
      </p:sp>
      <p:sp>
        <p:nvSpPr>
          <p:cNvPr id="4" name="Slide Number Placeholder 3"/>
          <p:cNvSpPr>
            <a:spLocks noGrp="1"/>
          </p:cNvSpPr>
          <p:nvPr>
            <p:ph type="sldNum" sz="quarter" idx="5"/>
          </p:nvPr>
        </p:nvSpPr>
        <p:spPr/>
        <p:txBody>
          <a:bodyPr/>
          <a:lstStyle/>
          <a:p>
            <a:pPr>
              <a:defRPr/>
            </a:pPr>
            <a:fld id="{837F7D91-592F-4A33-9FB4-4DBDFFFD8453}" type="slidenum">
              <a:rPr lang="en-GB" smtClean="0"/>
              <a:pPr>
                <a:defRPr/>
              </a:pPr>
              <a:t>4</a:t>
            </a:fld>
            <a:endParaRPr lang="en-GB"/>
          </a:p>
        </p:txBody>
      </p:sp>
    </p:spTree>
    <p:extLst>
      <p:ext uri="{BB962C8B-B14F-4D97-AF65-F5344CB8AC3E}">
        <p14:creationId xmlns:p14="http://schemas.microsoft.com/office/powerpoint/2010/main" val="3563680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every class is described by their attributes and operations. || Attributes are the pieces of data that are stored in objects of that class, so you can think of each attribute as describing the common structure of what a class can “know”. Early in the development process, when we are doing our initial class diagrams, an attribute can just be written as a variable name. Later, when we are doing class design diagrams, we add type and visibility information. || Type defines the format of the data to be stored in that attribute, whether it is a String, a Date, an int or even some user-defined class. || Visibility defines the accessibility of the attribute, such as public, private or protected. This will restrict whether an object of a certain class can directly access this attribute.</a:t>
            </a:r>
          </a:p>
          <a:p>
            <a:endParaRPr lang="en-US" dirty="0"/>
          </a:p>
          <a:p>
            <a:r>
              <a:rPr lang="en-US" dirty="0"/>
              <a:t>|| Operations or methods are what the objects of that class can do. We also often just provide the names of the methods early in the design process, and then fill in the other details like parameters, return type and visibility later. The || parameters is a list of data that has to be provided for the method to work; specifically, the operation needs to specify what is the type of each piece of data and in what order. The || return type is the data type of the value returned, and || visibility has the same meaning as for attributes.</a:t>
            </a:r>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5</a:t>
            </a:fld>
            <a:endParaRPr lang="en-GB" altLang="en-US"/>
          </a:p>
        </p:txBody>
      </p:sp>
    </p:spTree>
    <p:extLst>
      <p:ext uri="{BB962C8B-B14F-4D97-AF65-F5344CB8AC3E}">
        <p14:creationId xmlns:p14="http://schemas.microsoft.com/office/powerpoint/2010/main" val="937716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SDP, we will be using C# as our programming language, although the concepts we cover can be applied to any OO programming language. Here is a quick revision on how to translate a class in UML into C# code. Taking our Player class as an example, the || class itself is written as “public class Player”, and the rest of the class declaration is put inside a pair of braces. This is followed by the attributes. For example, the name attribute is private, and is of type string, so we declare it as || private string name (and don’t forget the semi-colon).</a:t>
            </a:r>
          </a:p>
          <a:p>
            <a:endParaRPr lang="en-US" dirty="0"/>
          </a:p>
          <a:p>
            <a:r>
              <a:rPr lang="en-US" dirty="0"/>
              <a:t>Next, we look at the operations. We might want to define getters and setters for the attributes, and as you know, C# offers a quick way to declare these using the get and set keywords. For the || name attribute, the code would be “public string Name, get, return name, set, name = value. Or you could even just write “public string Name { get; set; }”. There is also the move() operation that is public and returns a </a:t>
            </a:r>
            <a:r>
              <a:rPr lang="en-US" dirty="0" err="1"/>
              <a:t>boolean</a:t>
            </a:r>
            <a:r>
              <a:rPr lang="en-US" dirty="0"/>
              <a:t> value. We would || write this as public bool move(), followed by the code for move() in the braces. There are a couple of other operations that are commonly used, like constructors and destructors, but let’s ignore those for now.</a:t>
            </a:r>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6</a:t>
            </a:fld>
            <a:endParaRPr lang="en-GB" altLang="en-US"/>
          </a:p>
        </p:txBody>
      </p:sp>
    </p:spTree>
    <p:extLst>
      <p:ext uri="{BB962C8B-B14F-4D97-AF65-F5344CB8AC3E}">
        <p14:creationId xmlns:p14="http://schemas.microsoft.com/office/powerpoint/2010/main" val="3753739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look at associations. In a class diagram, a class is related to another class if there is a line linking these</a:t>
            </a:r>
            <a:r>
              <a:rPr lang="en-US" baseline="0" dirty="0"/>
              <a:t> 2 classes, and this relationship is || called an association. All associations should have a || name so that we know what the association represents. Here we have an association called “equips” between the Player class and the Weapon class, and we read this association from left to right a “a Player equips a Weapon”. But how many Weapons can a Player equip, and how many Players can equip a specific Weapon? This information is given by the || multiplicities, </a:t>
            </a:r>
            <a:r>
              <a:rPr lang="en-US" dirty="0"/>
              <a:t>which are shown</a:t>
            </a:r>
            <a:r>
              <a:rPr lang="en-US" baseline="0" dirty="0"/>
              <a:t> at both ends of the line. In this case, the “0..1” at the left of the line tells us that a Weapon can either be unequipped or equipped by one Player, and the “0..1” on the right says that a Player can either equip zero or one Weapon. In fact, you can have multiple associations between the same two classes. We might have || another association called “carries”, which shows that a Player can carry multiple weapons, and each Weapon can only be carried by at most one Player. Neat, huh?</a:t>
            </a:r>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7</a:t>
            </a:fld>
            <a:endParaRPr lang="en-GB" altLang="en-US"/>
          </a:p>
        </p:txBody>
      </p:sp>
    </p:spTree>
    <p:extLst>
      <p:ext uri="{BB962C8B-B14F-4D97-AF65-F5344CB8AC3E}">
        <p14:creationId xmlns:p14="http://schemas.microsoft.com/office/powerpoint/2010/main" val="106489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talk about generalization, and the related concept of inheritance. Generalization is a relationship between two classes where one class, known as the subclass, inherits all the characteristics on another class, called the superclass. By characteristics, we mean that the subclass will have access to all the attributes and operations of the superclass. In addition, || the subclass may define additional characteristics that do not appear in the superclass. </a:t>
            </a:r>
          </a:p>
          <a:p>
            <a:endParaRPr lang="en-US" dirty="0"/>
          </a:p>
          <a:p>
            <a:r>
              <a:rPr lang="en-US" dirty="0"/>
              <a:t>We say that || the superclass is a generalization of the subclass, and that the subclass is a specific version of the superclass. In fact, any || object of the subclass is an object of the superclass, so anything that the superclass can do, the subclass can do also. This is why a generalization relationship is also called an “is-a” relationship.</a:t>
            </a:r>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8</a:t>
            </a:fld>
            <a:endParaRPr lang="en-GB" altLang="en-US"/>
          </a:p>
        </p:txBody>
      </p:sp>
    </p:spTree>
    <p:extLst>
      <p:ext uri="{BB962C8B-B14F-4D97-AF65-F5344CB8AC3E}">
        <p14:creationId xmlns:p14="http://schemas.microsoft.com/office/powerpoint/2010/main" val="383457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simple example. A Weapon is the general class, and </a:t>
            </a:r>
            <a:r>
              <a:rPr lang="en-US" dirty="0" err="1"/>
              <a:t>RangedWeapon</a:t>
            </a:r>
            <a:r>
              <a:rPr lang="en-US" dirty="0"/>
              <a:t> is a subclass of the Weapon class. This means that a </a:t>
            </a:r>
            <a:r>
              <a:rPr lang="en-US" dirty="0" err="1"/>
              <a:t>RangedWeapon</a:t>
            </a:r>
            <a:r>
              <a:rPr lang="en-US" dirty="0"/>
              <a:t> is a special type of Weapon. Not only does it have all the attributes of the Weapon class, which are name and damage, it also has its</a:t>
            </a:r>
            <a:r>
              <a:rPr lang="en-US" baseline="0" dirty="0"/>
              <a:t> own attributes – </a:t>
            </a:r>
            <a:r>
              <a:rPr lang="en-US" baseline="0" dirty="0" err="1"/>
              <a:t>maxAmmo</a:t>
            </a:r>
            <a:r>
              <a:rPr lang="en-US" baseline="0" dirty="0"/>
              <a:t> and </a:t>
            </a:r>
            <a:r>
              <a:rPr lang="en-US" baseline="0" dirty="0" err="1"/>
              <a:t>currentAmmo</a:t>
            </a:r>
            <a:r>
              <a:rPr lang="en-US" baseline="0" dirty="0"/>
              <a:t>, and the operation reload(). Note that the UML notation for generalization is an arrow with a blank triangle as the arrowhead, coming from the subclass and pointing to the superclass.</a:t>
            </a:r>
            <a:endParaRPr lang="en-US" dirty="0"/>
          </a:p>
        </p:txBody>
      </p:sp>
      <p:sp>
        <p:nvSpPr>
          <p:cNvPr id="4" name="Slide Number Placeholder 3"/>
          <p:cNvSpPr>
            <a:spLocks noGrp="1"/>
          </p:cNvSpPr>
          <p:nvPr>
            <p:ph type="sldNum" sz="quarter" idx="10"/>
          </p:nvPr>
        </p:nvSpPr>
        <p:spPr/>
        <p:txBody>
          <a:bodyPr/>
          <a:lstStyle/>
          <a:p>
            <a:pPr>
              <a:defRPr/>
            </a:pPr>
            <a:fld id="{52E6A204-703B-4137-8EEC-8C1444C114A1}" type="slidenum">
              <a:rPr lang="en-GB" altLang="en-US" smtClean="0"/>
              <a:pPr>
                <a:defRPr/>
              </a:pPr>
              <a:t>9</a:t>
            </a:fld>
            <a:endParaRPr lang="en-GB" altLang="en-US"/>
          </a:p>
        </p:txBody>
      </p:sp>
    </p:spTree>
    <p:extLst>
      <p:ext uri="{BB962C8B-B14F-4D97-AF65-F5344CB8AC3E}">
        <p14:creationId xmlns:p14="http://schemas.microsoft.com/office/powerpoint/2010/main" val="40374774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9154" name="Rectangle 2"/>
          <p:cNvSpPr>
            <a:spLocks noGrp="1" noChangeArrowheads="1"/>
          </p:cNvSpPr>
          <p:nvPr>
            <p:ph type="ctrTitle"/>
          </p:nvPr>
        </p:nvSpPr>
        <p:spPr>
          <a:xfrm>
            <a:off x="914400" y="609600"/>
            <a:ext cx="7620000" cy="838200"/>
          </a:xfrm>
          <a:solidFill>
            <a:srgbClr val="0000FF"/>
          </a:solidFill>
          <a:ln w="9525"/>
        </p:spPr>
        <p:txBody>
          <a:bodyPr anchor="b"/>
          <a:lstStyle>
            <a:lvl1pPr algn="ctr">
              <a:defRPr sz="4400">
                <a:solidFill>
                  <a:srgbClr val="FFFF00"/>
                </a:solidFill>
                <a:effectLst>
                  <a:outerShdw blurRad="38100" dist="38100" dir="2700000" algn="tl">
                    <a:srgbClr val="000000"/>
                  </a:outerShdw>
                </a:effectLst>
              </a:defRPr>
            </a:lvl1pPr>
          </a:lstStyle>
          <a:p>
            <a:r>
              <a:rPr lang="en-US"/>
              <a:t>Chapter</a:t>
            </a:r>
          </a:p>
        </p:txBody>
      </p:sp>
      <p:sp>
        <p:nvSpPr>
          <p:cNvPr id="49155" name="Rectangle 3"/>
          <p:cNvSpPr>
            <a:spLocks noGrp="1" noChangeArrowheads="1"/>
          </p:cNvSpPr>
          <p:nvPr>
            <p:ph type="subTitle" idx="1"/>
          </p:nvPr>
        </p:nvSpPr>
        <p:spPr>
          <a:xfrm>
            <a:off x="4038600" y="2743200"/>
            <a:ext cx="4419600" cy="2895600"/>
          </a:xfrm>
        </p:spPr>
        <p:txBody>
          <a:bodyPr/>
          <a:lstStyle>
            <a:lvl1pPr marL="0" indent="0">
              <a:buFont typeface="Wingdings" pitchFamily="2" charset="2"/>
              <a:buNone/>
              <a:defRPr sz="4800">
                <a:latin typeface="Verdana" pitchFamily="34" charset="0"/>
              </a:defRPr>
            </a:lvl1pPr>
          </a:lstStyle>
          <a:p>
            <a:r>
              <a:rPr lang="en-US"/>
              <a:t>Click to edit Master subtitle style</a:t>
            </a:r>
          </a:p>
        </p:txBody>
      </p:sp>
    </p:spTree>
  </p:cSld>
  <p:clrMapOvr>
    <a:masterClrMapping/>
  </p:clrMapOvr>
  <p:transition spd="med" advTm="2975">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5">
            <a:extLst>
              <a:ext uri="{FF2B5EF4-FFF2-40B4-BE49-F238E27FC236}">
                <a16:creationId xmlns:a16="http://schemas.microsoft.com/office/drawing/2014/main" id="{1CA52690-348E-03F0-66BE-2643C783AD42}"/>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6100" y="0"/>
            <a:ext cx="2247900" cy="6248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 y="0"/>
            <a:ext cx="6591300" cy="6248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5">
            <a:extLst>
              <a:ext uri="{FF2B5EF4-FFF2-40B4-BE49-F238E27FC236}">
                <a16:creationId xmlns:a16="http://schemas.microsoft.com/office/drawing/2014/main" id="{2D605FBF-2C92-23A2-FDF4-DE110A898D1B}"/>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5">
            <a:extLst>
              <a:ext uri="{FF2B5EF4-FFF2-40B4-BE49-F238E27FC236}">
                <a16:creationId xmlns:a16="http://schemas.microsoft.com/office/drawing/2014/main" id="{EB06EA57-A0CE-D50F-A962-BC7C6CA83158}"/>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5">
            <a:extLst>
              <a:ext uri="{FF2B5EF4-FFF2-40B4-BE49-F238E27FC236}">
                <a16:creationId xmlns:a16="http://schemas.microsoft.com/office/drawing/2014/main" id="{D7C50AA3-91BF-F381-C2CE-63C0362EC405}"/>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066800"/>
            <a:ext cx="4000500" cy="5181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33900" y="1066800"/>
            <a:ext cx="4000500" cy="5181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15">
            <a:extLst>
              <a:ext uri="{FF2B5EF4-FFF2-40B4-BE49-F238E27FC236}">
                <a16:creationId xmlns:a16="http://schemas.microsoft.com/office/drawing/2014/main" id="{44700613-004D-F134-9137-FBF81079F3B8}"/>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5">
            <a:extLst>
              <a:ext uri="{FF2B5EF4-FFF2-40B4-BE49-F238E27FC236}">
                <a16:creationId xmlns:a16="http://schemas.microsoft.com/office/drawing/2014/main" id="{2FE06F33-BB31-AD00-BFC9-9481A71C6523}"/>
              </a:ext>
            </a:extLst>
          </p:cNvPr>
          <p:cNvSpPr>
            <a:spLocks noGrp="1" noChangeArrowheads="1"/>
          </p:cNvSpPr>
          <p:nvPr>
            <p:ph type="sldNum" sz="quarter" idx="10"/>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5">
            <a:extLst>
              <a:ext uri="{FF2B5EF4-FFF2-40B4-BE49-F238E27FC236}">
                <a16:creationId xmlns:a16="http://schemas.microsoft.com/office/drawing/2014/main" id="{FC0CE888-DD40-377A-BE07-6FB3894E8C37}"/>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5">
            <a:extLst>
              <a:ext uri="{FF2B5EF4-FFF2-40B4-BE49-F238E27FC236}">
                <a16:creationId xmlns:a16="http://schemas.microsoft.com/office/drawing/2014/main" id="{BF5AFC90-A98C-B89C-5EDF-8F1E94791D42}"/>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Rectangle 15">
            <a:extLst>
              <a:ext uri="{FF2B5EF4-FFF2-40B4-BE49-F238E27FC236}">
                <a16:creationId xmlns:a16="http://schemas.microsoft.com/office/drawing/2014/main" id="{65A40E87-397D-D623-83C3-ABE43387C02F}"/>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Rectangle 15">
            <a:extLst>
              <a:ext uri="{FF2B5EF4-FFF2-40B4-BE49-F238E27FC236}">
                <a16:creationId xmlns:a16="http://schemas.microsoft.com/office/drawing/2014/main" id="{D7640AC1-384F-6C8A-1EC0-CF0DE482D2B2}"/>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Tree>
  </p:cSld>
  <p:clrMapOvr>
    <a:masterClrMapping/>
  </p:clrMapOvr>
  <p:transition spd="med" advTm="2975">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a:outerShdw dist="107763" dir="2700000" algn="ctr" rotWithShape="0">
            <a:srgbClr val="000000"/>
          </a:outerShdw>
        </a:effectLst>
      </p:bgPr>
    </p:bg>
    <p:spTree>
      <p:nvGrpSpPr>
        <p:cNvPr id="1" name=""/>
        <p:cNvGrpSpPr/>
        <p:nvPr/>
      </p:nvGrpSpPr>
      <p:grpSpPr>
        <a:xfrm>
          <a:off x="0" y="0"/>
          <a:ext cx="0" cy="0"/>
          <a:chOff x="0" y="0"/>
          <a:chExt cx="0" cy="0"/>
        </a:xfrm>
      </p:grpSpPr>
      <p:sp>
        <p:nvSpPr>
          <p:cNvPr id="3074" name="Rectangle 3"/>
          <p:cNvSpPr>
            <a:spLocks noGrp="1" noChangeArrowheads="1"/>
          </p:cNvSpPr>
          <p:nvPr>
            <p:ph type="body" idx="1"/>
          </p:nvPr>
        </p:nvSpPr>
        <p:spPr bwMode="auto">
          <a:xfrm>
            <a:off x="381000" y="1066800"/>
            <a:ext cx="8153400" cy="5181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8143" name="Rectangle 15"/>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a:t>
            </a:fld>
            <a:endParaRPr lang="en-US" dirty="0"/>
          </a:p>
        </p:txBody>
      </p:sp>
      <p:sp>
        <p:nvSpPr>
          <p:cNvPr id="48144" name="Rectangle 16"/>
          <p:cNvSpPr>
            <a:spLocks noChangeArrowheads="1"/>
          </p:cNvSpPr>
          <p:nvPr userDrawn="1"/>
        </p:nvSpPr>
        <p:spPr bwMode="auto">
          <a:xfrm>
            <a:off x="1676400" y="6400800"/>
            <a:ext cx="2895600" cy="381000"/>
          </a:xfrm>
          <a:prstGeom prst="rect">
            <a:avLst/>
          </a:prstGeom>
          <a:noFill/>
          <a:ln w="9525">
            <a:noFill/>
            <a:miter lim="800000"/>
            <a:headEnd/>
            <a:tailEnd/>
          </a:ln>
        </p:spPr>
        <p:txBody>
          <a:bodyPr anchor="b"/>
          <a:lstStyle/>
          <a:p>
            <a:pPr lvl="1">
              <a:spcBef>
                <a:spcPts val="0"/>
              </a:spcBef>
              <a:defRPr/>
            </a:pPr>
            <a:r>
              <a:rPr lang="en-US" sz="1200" dirty="0">
                <a:latin typeface="Arial Narrow" pitchFamily="34" charset="0"/>
              </a:rPr>
              <a:t>Diploma in IT</a:t>
            </a:r>
          </a:p>
          <a:p>
            <a:pPr lvl="1">
              <a:spcBef>
                <a:spcPts val="0"/>
              </a:spcBef>
              <a:defRPr/>
            </a:pPr>
            <a:r>
              <a:rPr lang="en-US" sz="1200" dirty="0">
                <a:latin typeface="Arial Narrow" pitchFamily="34" charset="0"/>
              </a:rPr>
              <a:t>SDP AY24/25, Sem 4</a:t>
            </a:r>
          </a:p>
        </p:txBody>
      </p:sp>
      <p:sp>
        <p:nvSpPr>
          <p:cNvPr id="48145" name="Line 17"/>
          <p:cNvSpPr>
            <a:spLocks noChangeShapeType="1"/>
          </p:cNvSpPr>
          <p:nvPr userDrawn="1"/>
        </p:nvSpPr>
        <p:spPr bwMode="auto">
          <a:xfrm>
            <a:off x="457200" y="6248400"/>
            <a:ext cx="8153400" cy="0"/>
          </a:xfrm>
          <a:prstGeom prst="line">
            <a:avLst/>
          </a:prstGeom>
          <a:noFill/>
          <a:ln w="12700">
            <a:solidFill>
              <a:schemeClr val="tx1"/>
            </a:solidFill>
            <a:round/>
            <a:headEnd/>
            <a:tailEnd/>
          </a:ln>
          <a:effectLst/>
        </p:spPr>
        <p:txBody>
          <a:bodyPr/>
          <a:lstStyle/>
          <a:p>
            <a:pPr>
              <a:defRPr/>
            </a:pPr>
            <a:endParaRPr lang="en-US"/>
          </a:p>
        </p:txBody>
      </p:sp>
      <p:sp>
        <p:nvSpPr>
          <p:cNvPr id="48146" name="Rectangle 18"/>
          <p:cNvSpPr>
            <a:spLocks noChangeArrowheads="1"/>
          </p:cNvSpPr>
          <p:nvPr userDrawn="1"/>
        </p:nvSpPr>
        <p:spPr bwMode="auto">
          <a:xfrm>
            <a:off x="0" y="0"/>
            <a:ext cx="9144000" cy="762000"/>
          </a:xfrm>
          <a:prstGeom prst="rect">
            <a:avLst/>
          </a:prstGeom>
          <a:solidFill>
            <a:srgbClr val="0033CC"/>
          </a:solidFill>
          <a:ln w="19050">
            <a:solidFill>
              <a:schemeClr val="tx1"/>
            </a:solidFill>
            <a:miter lim="800000"/>
            <a:headEnd type="none" w="sm" len="sm"/>
            <a:tailEnd type="none" w="sm" len="sm"/>
          </a:ln>
          <a:effectLst/>
        </p:spPr>
        <p:txBody>
          <a:bodyPr wrap="none" anchor="ctr"/>
          <a:lstStyle/>
          <a:p>
            <a:pPr>
              <a:defRPr/>
            </a:pPr>
            <a:endParaRPr lang="en-US"/>
          </a:p>
        </p:txBody>
      </p:sp>
      <p:sp>
        <p:nvSpPr>
          <p:cNvPr id="48130" name="Rectangle 2"/>
          <p:cNvSpPr>
            <a:spLocks noGrp="1" noChangeArrowheads="1"/>
          </p:cNvSpPr>
          <p:nvPr>
            <p:ph type="title"/>
          </p:nvPr>
        </p:nvSpPr>
        <p:spPr bwMode="auto">
          <a:xfrm>
            <a:off x="152400" y="0"/>
            <a:ext cx="8991600" cy="685800"/>
          </a:xfrm>
          <a:prstGeom prst="rect">
            <a:avLst/>
          </a:prstGeom>
          <a:noFill/>
          <a:ln w="2857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Title</a:t>
            </a:r>
          </a:p>
        </p:txBody>
      </p:sp>
      <p:pic>
        <p:nvPicPr>
          <p:cNvPr id="3080" name="Picture 22" descr="School of ICT"/>
          <p:cNvPicPr>
            <a:picLocks noChangeAspect="1" noChangeArrowheads="1"/>
          </p:cNvPicPr>
          <p:nvPr userDrawn="1"/>
        </p:nvPicPr>
        <p:blipFill>
          <a:blip r:embed="rId13" cstate="print"/>
          <a:srcRect/>
          <a:stretch>
            <a:fillRect/>
          </a:stretch>
        </p:blipFill>
        <p:spPr bwMode="auto">
          <a:xfrm>
            <a:off x="381000" y="6270625"/>
            <a:ext cx="1714500" cy="587375"/>
          </a:xfrm>
          <a:prstGeom prst="rect">
            <a:avLst/>
          </a:prstGeom>
          <a:noFill/>
          <a:ln w="9525">
            <a:noFill/>
            <a:miter lim="800000"/>
            <a:headEnd/>
            <a:tailEnd/>
          </a:ln>
        </p:spPr>
      </p:pic>
      <p:sp>
        <p:nvSpPr>
          <p:cNvPr id="9" name="Rectangle 15"/>
          <p:cNvSpPr txBox="1">
            <a:spLocks noChangeArrowheads="1"/>
          </p:cNvSpPr>
          <p:nvPr userDrawn="1"/>
        </p:nvSpPr>
        <p:spPr bwMode="auto">
          <a:xfrm>
            <a:off x="6629400" y="6400800"/>
            <a:ext cx="1905000" cy="381000"/>
          </a:xfrm>
          <a:prstGeom prst="rect">
            <a:avLst/>
          </a:prstGeom>
          <a:noFill/>
          <a:ln w="9525">
            <a:noFill/>
            <a:miter lim="800000"/>
            <a:headEnd/>
            <a:tailEnd/>
          </a:ln>
        </p:spPr>
        <p:txBody>
          <a:bodyPr anchor="b"/>
          <a:lstStyle>
            <a:lvl1pPr algn="r">
              <a:spcBef>
                <a:spcPct val="50000"/>
              </a:spcBef>
              <a:defRPr sz="1200">
                <a:latin typeface="Arial Narrow" pitchFamily="34" charset="0"/>
              </a:defRPr>
            </a:lvl1pPr>
          </a:lstStyle>
          <a:p>
            <a:pPr>
              <a:defRPr/>
            </a:pPr>
            <a:r>
              <a:rPr lang="en-US" dirty="0"/>
              <a:t>  Last update: 6/9/24</a:t>
            </a:r>
          </a:p>
        </p:txBody>
      </p:sp>
      <p:sp>
        <p:nvSpPr>
          <p:cNvPr id="3" name="MSIPCMContentMarking" descr="{&quot;HashCode&quot;:-1818968269,&quot;Placement&quot;:&quot;Header&quot;,&quot;Top&quot;:0.0,&quot;Left&quot;:0.0,&quot;SlideWidth&quot;:720,&quot;SlideHeight&quot;:540}"/>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ct val="0"/>
              </a:spcBef>
              <a:spcAft>
                <a:spcPct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3733"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ransition spd="med" advTm="2975">
    <p:pull/>
  </p:transition>
  <p:hf hdr="0" ftr="0" dt="0"/>
  <p:txStyles>
    <p:titleStyle>
      <a:lvl1pPr algn="l" rtl="0" eaLnBrk="0" fontAlgn="base" hangingPunct="0">
        <a:spcBef>
          <a:spcPct val="0"/>
        </a:spcBef>
        <a:spcAft>
          <a:spcPct val="0"/>
        </a:spcAft>
        <a:defRPr kumimoji="1" sz="3600" b="1">
          <a:solidFill>
            <a:schemeClr val="bg1"/>
          </a:solidFill>
          <a:effectLst>
            <a:outerShdw blurRad="38100" dist="38100" dir="2700000" algn="tl">
              <a:srgbClr val="C0C0C0"/>
            </a:outerShdw>
          </a:effectLst>
          <a:latin typeface="+mj-lt"/>
          <a:ea typeface="+mj-ea"/>
          <a:cs typeface="+mj-cs"/>
        </a:defRPr>
      </a:lvl1pPr>
      <a:lvl2pPr algn="l" rtl="0" eaLnBrk="0" fontAlgn="base" hangingPunct="0">
        <a:spcBef>
          <a:spcPct val="0"/>
        </a:spcBef>
        <a:spcAft>
          <a:spcPct val="0"/>
        </a:spcAft>
        <a:defRPr kumimoji="1" sz="3600" b="1">
          <a:solidFill>
            <a:schemeClr val="bg1"/>
          </a:solidFill>
          <a:effectLst>
            <a:outerShdw blurRad="38100" dist="38100" dir="2700000" algn="tl">
              <a:srgbClr val="C0C0C0"/>
            </a:outerShdw>
          </a:effectLst>
          <a:latin typeface="Tahoma" pitchFamily="34" charset="0"/>
        </a:defRPr>
      </a:lvl2pPr>
      <a:lvl3pPr algn="l" rtl="0" eaLnBrk="0" fontAlgn="base" hangingPunct="0">
        <a:spcBef>
          <a:spcPct val="0"/>
        </a:spcBef>
        <a:spcAft>
          <a:spcPct val="0"/>
        </a:spcAft>
        <a:defRPr kumimoji="1" sz="3600" b="1">
          <a:solidFill>
            <a:schemeClr val="bg1"/>
          </a:solidFill>
          <a:effectLst>
            <a:outerShdw blurRad="38100" dist="38100" dir="2700000" algn="tl">
              <a:srgbClr val="C0C0C0"/>
            </a:outerShdw>
          </a:effectLst>
          <a:latin typeface="Tahoma" pitchFamily="34" charset="0"/>
        </a:defRPr>
      </a:lvl3pPr>
      <a:lvl4pPr algn="l" rtl="0" eaLnBrk="0" fontAlgn="base" hangingPunct="0">
        <a:spcBef>
          <a:spcPct val="0"/>
        </a:spcBef>
        <a:spcAft>
          <a:spcPct val="0"/>
        </a:spcAft>
        <a:defRPr kumimoji="1" sz="3600" b="1">
          <a:solidFill>
            <a:schemeClr val="bg1"/>
          </a:solidFill>
          <a:effectLst>
            <a:outerShdw blurRad="38100" dist="38100" dir="2700000" algn="tl">
              <a:srgbClr val="C0C0C0"/>
            </a:outerShdw>
          </a:effectLst>
          <a:latin typeface="Tahoma" pitchFamily="34" charset="0"/>
        </a:defRPr>
      </a:lvl4pPr>
      <a:lvl5pPr algn="l" rtl="0" eaLnBrk="0" fontAlgn="base" hangingPunct="0">
        <a:spcBef>
          <a:spcPct val="0"/>
        </a:spcBef>
        <a:spcAft>
          <a:spcPct val="0"/>
        </a:spcAft>
        <a:defRPr kumimoji="1" sz="3600" b="1">
          <a:solidFill>
            <a:schemeClr val="bg1"/>
          </a:solidFill>
          <a:effectLst>
            <a:outerShdw blurRad="38100" dist="38100" dir="2700000" algn="tl">
              <a:srgbClr val="C0C0C0"/>
            </a:outerShdw>
          </a:effectLst>
          <a:latin typeface="Tahoma" pitchFamily="34" charset="0"/>
        </a:defRPr>
      </a:lvl5pPr>
      <a:lvl6pPr marL="457200" algn="l" rtl="0" eaLnBrk="0" fontAlgn="base" hangingPunct="0">
        <a:spcBef>
          <a:spcPct val="0"/>
        </a:spcBef>
        <a:spcAft>
          <a:spcPct val="0"/>
        </a:spcAft>
        <a:defRPr kumimoji="1" sz="3600" b="1">
          <a:solidFill>
            <a:schemeClr val="bg1"/>
          </a:solidFill>
          <a:effectLst>
            <a:outerShdw blurRad="38100" dist="38100" dir="2700000" algn="tl">
              <a:srgbClr val="C0C0C0"/>
            </a:outerShdw>
          </a:effectLst>
          <a:latin typeface="Tahoma" pitchFamily="34" charset="0"/>
        </a:defRPr>
      </a:lvl6pPr>
      <a:lvl7pPr marL="914400" algn="l" rtl="0" eaLnBrk="0" fontAlgn="base" hangingPunct="0">
        <a:spcBef>
          <a:spcPct val="0"/>
        </a:spcBef>
        <a:spcAft>
          <a:spcPct val="0"/>
        </a:spcAft>
        <a:defRPr kumimoji="1" sz="3600" b="1">
          <a:solidFill>
            <a:schemeClr val="bg1"/>
          </a:solidFill>
          <a:effectLst>
            <a:outerShdw blurRad="38100" dist="38100" dir="2700000" algn="tl">
              <a:srgbClr val="C0C0C0"/>
            </a:outerShdw>
          </a:effectLst>
          <a:latin typeface="Tahoma" pitchFamily="34" charset="0"/>
        </a:defRPr>
      </a:lvl7pPr>
      <a:lvl8pPr marL="1371600" algn="l" rtl="0" eaLnBrk="0" fontAlgn="base" hangingPunct="0">
        <a:spcBef>
          <a:spcPct val="0"/>
        </a:spcBef>
        <a:spcAft>
          <a:spcPct val="0"/>
        </a:spcAft>
        <a:defRPr kumimoji="1" sz="3600" b="1">
          <a:solidFill>
            <a:schemeClr val="bg1"/>
          </a:solidFill>
          <a:effectLst>
            <a:outerShdw blurRad="38100" dist="38100" dir="2700000" algn="tl">
              <a:srgbClr val="C0C0C0"/>
            </a:outerShdw>
          </a:effectLst>
          <a:latin typeface="Tahoma" pitchFamily="34" charset="0"/>
        </a:defRPr>
      </a:lvl8pPr>
      <a:lvl9pPr marL="1828800" algn="l" rtl="0" eaLnBrk="0" fontAlgn="base" hangingPunct="0">
        <a:spcBef>
          <a:spcPct val="0"/>
        </a:spcBef>
        <a:spcAft>
          <a:spcPct val="0"/>
        </a:spcAft>
        <a:defRPr kumimoji="1" sz="3600" b="1">
          <a:solidFill>
            <a:schemeClr val="bg1"/>
          </a:solidFill>
          <a:effectLst>
            <a:outerShdw blurRad="38100" dist="38100" dir="2700000" algn="tl">
              <a:srgbClr val="C0C0C0"/>
            </a:outerShdw>
          </a:effectLst>
          <a:latin typeface="Tahoma" pitchFamily="34" charset="0"/>
        </a:defRPr>
      </a:lvl9pPr>
    </p:titleStyle>
    <p:bodyStyle>
      <a:lvl1pPr marL="342900" indent="-342900" algn="l" rtl="0" eaLnBrk="0" fontAlgn="base" hangingPunct="0">
        <a:spcBef>
          <a:spcPct val="20000"/>
        </a:spcBef>
        <a:spcAft>
          <a:spcPct val="0"/>
        </a:spcAft>
        <a:buClr>
          <a:schemeClr val="tx2"/>
        </a:buClr>
        <a:buSzPct val="140000"/>
        <a:buFont typeface="Wingdings" pitchFamily="2" charset="2"/>
        <a:buChar char="§"/>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lr>
          <a:srgbClr val="0033CC"/>
        </a:buClr>
        <a:buSzPct val="120000"/>
        <a:buFont typeface="Wingdings" pitchFamily="2" charset="2"/>
        <a:buChar char="§"/>
        <a:defRPr kumimoji="1" sz="2800" b="1">
          <a:solidFill>
            <a:srgbClr val="0033CC"/>
          </a:solidFill>
          <a:latin typeface="+mn-lt"/>
        </a:defRPr>
      </a:lvl2pPr>
      <a:lvl3pPr marL="1143000" indent="-228600" algn="l" rtl="0" eaLnBrk="0" fontAlgn="base" hangingPunct="0">
        <a:spcBef>
          <a:spcPct val="20000"/>
        </a:spcBef>
        <a:spcAft>
          <a:spcPct val="0"/>
        </a:spcAft>
        <a:buClr>
          <a:schemeClr val="hlink"/>
        </a:buClr>
        <a:buFont typeface="Wingdings" pitchFamily="2" charset="2"/>
        <a:buChar char="§"/>
        <a:defRPr kumimoji="1" sz="2400">
          <a:solidFill>
            <a:schemeClr val="hlink"/>
          </a:solidFill>
          <a:latin typeface="+mn-lt"/>
        </a:defRPr>
      </a:lvl3pPr>
      <a:lvl4pPr marL="1600200" indent="-228600" algn="l" rtl="0" eaLnBrk="0" fontAlgn="base" hangingPunct="0">
        <a:spcBef>
          <a:spcPct val="20000"/>
        </a:spcBef>
        <a:spcAft>
          <a:spcPct val="0"/>
        </a:spcAft>
        <a:buClr>
          <a:schemeClr val="tx2"/>
        </a:buClr>
        <a:buFont typeface="Wingdings" pitchFamily="2" charset="2"/>
        <a:buChar char="§"/>
        <a:defRPr kumimoji="1" sz="2000">
          <a:solidFill>
            <a:schemeClr val="tx1"/>
          </a:solidFill>
          <a:latin typeface="+mn-lt"/>
        </a:defRPr>
      </a:lvl4pPr>
      <a:lvl5pPr marL="20574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5pPr>
      <a:lvl6pPr marL="25146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6pPr>
      <a:lvl7pPr marL="29718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7pPr>
      <a:lvl8pPr marL="34290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8pPr>
      <a:lvl9pPr marL="3886200" indent="-228600" algn="l" rtl="0" eaLnBrk="0" fontAlgn="base" hangingPunct="0">
        <a:spcBef>
          <a:spcPct val="20000"/>
        </a:spcBef>
        <a:spcAft>
          <a:spcPct val="0"/>
        </a:spcAft>
        <a:buClr>
          <a:srgbClr val="009900"/>
        </a:buClr>
        <a:buSzPct val="90000"/>
        <a:buFont typeface="Wingdings" pitchFamily="2" charset="2"/>
        <a:buChar char="§"/>
        <a:defRPr kumimoji="1" sz="2000">
          <a:solidFill>
            <a:srgbClr val="0099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3.png"/><Relationship Id="rId2" Type="http://schemas.microsoft.com/office/2007/relationships/media" Target="../media/media10.m4a"/><Relationship Id="rId1" Type="http://schemas.openxmlformats.org/officeDocument/2006/relationships/tags" Target="../tags/tag8.xml"/><Relationship Id="rId6" Type="http://schemas.openxmlformats.org/officeDocument/2006/relationships/image" Target="../media/image6.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3.png"/><Relationship Id="rId2" Type="http://schemas.microsoft.com/office/2007/relationships/media" Target="../media/media11.m4a"/><Relationship Id="rId1" Type="http://schemas.openxmlformats.org/officeDocument/2006/relationships/tags" Target="../tags/tag9.xml"/><Relationship Id="rId6" Type="http://schemas.openxmlformats.org/officeDocument/2006/relationships/image" Target="../media/image7.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7.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11.xml"/><Relationship Id="rId6" Type="http://schemas.openxmlformats.org/officeDocument/2006/relationships/image" Target="../media/image7.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3.png"/><Relationship Id="rId2" Type="http://schemas.microsoft.com/office/2007/relationships/media" Target="../media/media14.m4a"/><Relationship Id="rId1" Type="http://schemas.openxmlformats.org/officeDocument/2006/relationships/tags" Target="../tags/tag12.xml"/><Relationship Id="rId6" Type="http://schemas.openxmlformats.org/officeDocument/2006/relationships/image" Target="../media/image8.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3.png"/><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3.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3.pn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8"/>
          <p:cNvSpPr>
            <a:spLocks noChangeArrowheads="1"/>
          </p:cNvSpPr>
          <p:nvPr/>
        </p:nvSpPr>
        <p:spPr bwMode="auto">
          <a:xfrm>
            <a:off x="0" y="0"/>
            <a:ext cx="1828800" cy="6858000"/>
          </a:xfrm>
          <a:prstGeom prst="rect">
            <a:avLst/>
          </a:prstGeom>
          <a:solidFill>
            <a:srgbClr val="0033CC"/>
          </a:solidFill>
          <a:ln w="28575">
            <a:solidFill>
              <a:schemeClr val="tx1"/>
            </a:solidFill>
            <a:miter lim="800000"/>
            <a:headEnd type="none" w="sm" len="sm"/>
            <a:tailEnd type="none" w="sm" len="sm"/>
          </a:ln>
        </p:spPr>
        <p:txBody>
          <a:bodyPr wrap="none" anchor="ctr"/>
          <a:lstStyle/>
          <a:p>
            <a:endParaRPr lang="en-US"/>
          </a:p>
        </p:txBody>
      </p:sp>
      <p:sp>
        <p:nvSpPr>
          <p:cNvPr id="129027" name="Rectangle 3"/>
          <p:cNvSpPr>
            <a:spLocks noGrp="1" noChangeArrowheads="1"/>
          </p:cNvSpPr>
          <p:nvPr>
            <p:ph type="subTitle" idx="1"/>
          </p:nvPr>
        </p:nvSpPr>
        <p:spPr>
          <a:xfrm>
            <a:off x="2514600" y="1600200"/>
            <a:ext cx="5410200" cy="1752600"/>
          </a:xfrm>
        </p:spPr>
        <p:txBody>
          <a:bodyPr/>
          <a:lstStyle/>
          <a:p>
            <a:pPr algn="ctr">
              <a:lnSpc>
                <a:spcPct val="130000"/>
              </a:lnSpc>
              <a:defRPr/>
            </a:pPr>
            <a:r>
              <a:rPr lang="en-GB" sz="4400" b="0" dirty="0">
                <a:solidFill>
                  <a:srgbClr val="0033CC"/>
                </a:solidFill>
                <a:effectLst>
                  <a:outerShdw blurRad="38100" dist="38100" dir="2700000" algn="tl">
                    <a:srgbClr val="C0C0C0"/>
                  </a:outerShdw>
                </a:effectLst>
              </a:rPr>
              <a:t>Object-Oriented Programming Concepts</a:t>
            </a:r>
          </a:p>
          <a:p>
            <a:pPr algn="ctr">
              <a:lnSpc>
                <a:spcPct val="130000"/>
              </a:lnSpc>
              <a:defRPr/>
            </a:pPr>
            <a:endParaRPr lang="en-GB" sz="4000" dirty="0">
              <a:solidFill>
                <a:srgbClr val="0033CC"/>
              </a:solidFill>
              <a:effectLst>
                <a:outerShdw blurRad="38100" dist="38100" dir="2700000" algn="tl">
                  <a:srgbClr val="C0C0C0"/>
                </a:outerShdw>
              </a:effectLst>
            </a:endParaRPr>
          </a:p>
        </p:txBody>
      </p:sp>
      <p:sp>
        <p:nvSpPr>
          <p:cNvPr id="129028" name="Text Box 4"/>
          <p:cNvSpPr txBox="1">
            <a:spLocks noChangeArrowheads="1"/>
          </p:cNvSpPr>
          <p:nvPr/>
        </p:nvSpPr>
        <p:spPr bwMode="auto">
          <a:xfrm>
            <a:off x="609600" y="1066800"/>
            <a:ext cx="609600" cy="3937000"/>
          </a:xfrm>
          <a:prstGeom prst="rect">
            <a:avLst/>
          </a:prstGeom>
          <a:noFill/>
          <a:ln w="9525">
            <a:noFill/>
            <a:miter lim="800000"/>
            <a:headEnd/>
            <a:tailEnd/>
          </a:ln>
          <a:effectLst/>
        </p:spPr>
        <p:txBody>
          <a:bodyPr>
            <a:spAutoFit/>
          </a:bodyPr>
          <a:lstStyle/>
          <a:p>
            <a:pPr eaLnBrk="1" hangingPunct="1">
              <a:spcBef>
                <a:spcPct val="50000"/>
              </a:spcBef>
              <a:defRPr/>
            </a:pPr>
            <a:r>
              <a:rPr lang="en-GB" sz="3600" b="1">
                <a:solidFill>
                  <a:schemeClr val="bg1"/>
                </a:solidFill>
                <a:effectLst>
                  <a:outerShdw blurRad="38100" dist="38100" dir="2700000" algn="tl">
                    <a:srgbClr val="C0C0C0"/>
                  </a:outerShdw>
                </a:effectLst>
                <a:latin typeface="Tahoma" pitchFamily="34" charset="0"/>
              </a:rPr>
              <a:t>LECTURE </a:t>
            </a:r>
            <a:r>
              <a:rPr lang="en-GB" sz="3600" b="1">
                <a:solidFill>
                  <a:srgbClr val="FF0000"/>
                </a:solidFill>
                <a:effectLst>
                  <a:outerShdw blurRad="38100" dist="38100" dir="2700000" algn="tl">
                    <a:srgbClr val="C0C0C0"/>
                  </a:outerShdw>
                </a:effectLst>
                <a:latin typeface="Tahoma" pitchFamily="34" charset="0"/>
              </a:rPr>
              <a:t>  </a:t>
            </a:r>
          </a:p>
        </p:txBody>
      </p:sp>
      <p:sp>
        <p:nvSpPr>
          <p:cNvPr id="5125" name="Text Box 9"/>
          <p:cNvSpPr txBox="1">
            <a:spLocks noChangeArrowheads="1"/>
          </p:cNvSpPr>
          <p:nvPr/>
        </p:nvSpPr>
        <p:spPr bwMode="auto">
          <a:xfrm>
            <a:off x="0" y="152400"/>
            <a:ext cx="1752600" cy="579438"/>
          </a:xfrm>
          <a:prstGeom prst="rect">
            <a:avLst/>
          </a:prstGeom>
          <a:noFill/>
          <a:ln w="9525">
            <a:noFill/>
            <a:miter lim="800000"/>
            <a:headEnd/>
            <a:tailEnd/>
          </a:ln>
        </p:spPr>
        <p:txBody>
          <a:bodyPr>
            <a:spAutoFit/>
          </a:bodyPr>
          <a:lstStyle/>
          <a:p>
            <a:pPr algn="ctr" eaLnBrk="1" hangingPunct="1">
              <a:spcBef>
                <a:spcPct val="50000"/>
              </a:spcBef>
            </a:pPr>
            <a:r>
              <a:rPr lang="en-GB" sz="3200" b="1" dirty="0">
                <a:solidFill>
                  <a:schemeClr val="bg1"/>
                </a:solidFill>
                <a:latin typeface="Tahoma" pitchFamily="34" charset="0"/>
              </a:rPr>
              <a:t>SDP</a:t>
            </a:r>
          </a:p>
        </p:txBody>
      </p:sp>
      <p:sp>
        <p:nvSpPr>
          <p:cNvPr id="129035" name="Text Box 11"/>
          <p:cNvSpPr txBox="1">
            <a:spLocks noChangeArrowheads="1"/>
          </p:cNvSpPr>
          <p:nvPr/>
        </p:nvSpPr>
        <p:spPr bwMode="auto">
          <a:xfrm>
            <a:off x="304800" y="5410200"/>
            <a:ext cx="1143000" cy="707886"/>
          </a:xfrm>
          <a:prstGeom prst="rect">
            <a:avLst/>
          </a:prstGeom>
          <a:noFill/>
          <a:ln w="9525">
            <a:noFill/>
            <a:miter lim="800000"/>
            <a:headEnd/>
            <a:tailEnd/>
          </a:ln>
          <a:effectLst/>
        </p:spPr>
        <p:txBody>
          <a:bodyPr wrap="square">
            <a:spAutoFit/>
          </a:bodyPr>
          <a:lstStyle/>
          <a:p>
            <a:pPr algn="ctr" eaLnBrk="1" hangingPunct="1">
              <a:spcBef>
                <a:spcPct val="50000"/>
              </a:spcBef>
              <a:defRPr/>
            </a:pPr>
            <a:r>
              <a:rPr lang="en-GB" sz="4000" b="1" dirty="0">
                <a:solidFill>
                  <a:schemeClr val="bg1"/>
                </a:solidFill>
                <a:effectLst>
                  <a:outerShdw blurRad="38100" dist="38100" dir="2700000" algn="tl">
                    <a:srgbClr val="C0C0C0"/>
                  </a:outerShdw>
                </a:effectLst>
                <a:latin typeface="Tahoma" pitchFamily="34" charset="0"/>
              </a:rPr>
              <a:t>1.2</a:t>
            </a:r>
            <a:endParaRPr lang="en-GB" sz="4000" b="1" dirty="0">
              <a:solidFill>
                <a:schemeClr val="bg1"/>
              </a:solidFill>
              <a:effectLst>
                <a:outerShdw blurRad="38100" dist="38100" dir="2700000" algn="tl">
                  <a:srgbClr val="C0C0C0"/>
                </a:outerShdw>
              </a:effectLst>
              <a:latin typeface="Arial" charset="0"/>
            </a:endParaRPr>
          </a:p>
        </p:txBody>
      </p:sp>
      <p:sp>
        <p:nvSpPr>
          <p:cNvPr id="129038" name="Rectangle 14"/>
          <p:cNvSpPr>
            <a:spLocks noChangeArrowheads="1"/>
          </p:cNvSpPr>
          <p:nvPr/>
        </p:nvSpPr>
        <p:spPr bwMode="auto">
          <a:xfrm>
            <a:off x="2590800" y="4648200"/>
            <a:ext cx="5791200" cy="1295400"/>
          </a:xfrm>
          <a:prstGeom prst="rect">
            <a:avLst/>
          </a:prstGeom>
          <a:noFill/>
          <a:ln w="9525">
            <a:noFill/>
            <a:miter lim="800000"/>
            <a:headEnd/>
            <a:tailEnd/>
          </a:ln>
        </p:spPr>
        <p:txBody>
          <a:bodyPr/>
          <a:lstStyle/>
          <a:p>
            <a:pPr algn="ctr">
              <a:lnSpc>
                <a:spcPct val="90000"/>
              </a:lnSpc>
              <a:spcBef>
                <a:spcPct val="20000"/>
              </a:spcBef>
              <a:buClr>
                <a:schemeClr val="tx2"/>
              </a:buClr>
              <a:buSzPct val="140000"/>
              <a:buFont typeface="Wingdings" pitchFamily="2" charset="2"/>
              <a:buNone/>
              <a:defRPr/>
            </a:pPr>
            <a:r>
              <a:rPr kumimoji="1" lang="en-GB" b="1" dirty="0">
                <a:latin typeface="Arial Narrow" pitchFamily="34" charset="0"/>
              </a:rPr>
              <a:t>Software Design Patterns</a:t>
            </a:r>
          </a:p>
          <a:p>
            <a:pPr algn="ctr">
              <a:lnSpc>
                <a:spcPct val="90000"/>
              </a:lnSpc>
              <a:spcBef>
                <a:spcPct val="20000"/>
              </a:spcBef>
              <a:buClr>
                <a:schemeClr val="tx2"/>
              </a:buClr>
              <a:buSzPct val="140000"/>
              <a:buFont typeface="Wingdings" pitchFamily="2" charset="2"/>
              <a:buNone/>
              <a:defRPr/>
            </a:pPr>
            <a:r>
              <a:rPr kumimoji="1" lang="en-GB" dirty="0">
                <a:latin typeface="Arial Narrow" pitchFamily="34" charset="0"/>
              </a:rPr>
              <a:t>Diploma in IT</a:t>
            </a:r>
          </a:p>
          <a:p>
            <a:pPr algn="ctr">
              <a:lnSpc>
                <a:spcPct val="90000"/>
              </a:lnSpc>
              <a:spcBef>
                <a:spcPct val="20000"/>
              </a:spcBef>
              <a:buClr>
                <a:schemeClr val="tx2"/>
              </a:buClr>
              <a:buSzPct val="140000"/>
              <a:buFont typeface="Wingdings" pitchFamily="2" charset="2"/>
              <a:buNone/>
              <a:defRPr/>
            </a:pPr>
            <a:r>
              <a:rPr kumimoji="1" lang="en-GB" dirty="0">
                <a:latin typeface="Arial Narrow" pitchFamily="34" charset="0"/>
              </a:rPr>
              <a:t>Year 2 (2024/25), Semester 4</a:t>
            </a:r>
            <a:endParaRPr kumimoji="1" lang="en-GB" sz="4000" dirty="0">
              <a:effectLst>
                <a:outerShdw blurRad="38100" dist="38100" dir="2700000" algn="tl">
                  <a:srgbClr val="C0C0C0"/>
                </a:outerShdw>
              </a:effectLst>
            </a:endParaRPr>
          </a:p>
        </p:txBody>
      </p:sp>
      <p:sp>
        <p:nvSpPr>
          <p:cNvPr id="5128" name="Line 15"/>
          <p:cNvSpPr>
            <a:spLocks noChangeShapeType="1"/>
          </p:cNvSpPr>
          <p:nvPr/>
        </p:nvSpPr>
        <p:spPr bwMode="auto">
          <a:xfrm>
            <a:off x="1828800" y="1143000"/>
            <a:ext cx="7315200" cy="0"/>
          </a:xfrm>
          <a:prstGeom prst="line">
            <a:avLst/>
          </a:prstGeom>
          <a:noFill/>
          <a:ln w="28575">
            <a:solidFill>
              <a:schemeClr val="tx1"/>
            </a:solidFill>
            <a:round/>
            <a:headEnd type="none" w="sm" len="sm"/>
            <a:tailEnd type="none" w="sm" len="sm"/>
          </a:ln>
        </p:spPr>
        <p:txBody>
          <a:bodyPr/>
          <a:lstStyle/>
          <a:p>
            <a:endParaRPr lang="en-US"/>
          </a:p>
        </p:txBody>
      </p:sp>
      <p:pic>
        <p:nvPicPr>
          <p:cNvPr id="5129" name="Picture 16" descr="School of ICT"/>
          <p:cNvPicPr>
            <a:picLocks noChangeAspect="1" noChangeArrowheads="1"/>
          </p:cNvPicPr>
          <p:nvPr/>
        </p:nvPicPr>
        <p:blipFill>
          <a:blip r:embed="rId5" cstate="print"/>
          <a:srcRect/>
          <a:stretch>
            <a:fillRect/>
          </a:stretch>
        </p:blipFill>
        <p:spPr bwMode="auto">
          <a:xfrm>
            <a:off x="1981200" y="0"/>
            <a:ext cx="3048000" cy="1044575"/>
          </a:xfrm>
          <a:prstGeom prst="rect">
            <a:avLst/>
          </a:prstGeom>
          <a:noFill/>
          <a:ln w="9525">
            <a:noFill/>
            <a:miter lim="800000"/>
            <a:headEnd/>
            <a:tailEnd/>
          </a:ln>
        </p:spPr>
      </p:pic>
      <p:pic>
        <p:nvPicPr>
          <p:cNvPr id="16" name="Audio 15">
            <a:hlinkClick r:id="" action="ppaction://media"/>
            <a:extLst>
              <a:ext uri="{FF2B5EF4-FFF2-40B4-BE49-F238E27FC236}">
                <a16:creationId xmlns:a16="http://schemas.microsoft.com/office/drawing/2014/main" id="{8DE2ACAA-CA20-B5AC-A6AB-68B75923276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7004304" y="4718304"/>
            <a:ext cx="2057400" cy="2057400"/>
          </a:xfrm>
          <a:prstGeom prst="ellipse">
            <a:avLst/>
          </a:prstGeom>
        </p:spPr>
      </p:pic>
    </p:spTree>
  </p:cSld>
  <p:clrMapOvr>
    <a:masterClrMapping/>
  </p:clrMapOvr>
  <p:transition spd="med" advTm="2865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Inheritance in C#</a:t>
            </a:r>
          </a:p>
        </p:txBody>
      </p:sp>
      <p:sp>
        <p:nvSpPr>
          <p:cNvPr id="35844" name="TextBox 19"/>
          <p:cNvSpPr txBox="1">
            <a:spLocks noChangeArrowheads="1"/>
          </p:cNvSpPr>
          <p:nvPr/>
        </p:nvSpPr>
        <p:spPr bwMode="auto">
          <a:xfrm>
            <a:off x="304800" y="1358900"/>
            <a:ext cx="5410200" cy="397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public class Weapon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private string name;</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private int damage;</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public class </a:t>
            </a:r>
            <a:r>
              <a:rPr kumimoji="0" lang="en-US" altLang="en-US" sz="1800" b="0" dirty="0" err="1">
                <a:latin typeface="Courier New" panose="02070309020205020404" pitchFamily="49" charset="0"/>
                <a:cs typeface="Courier New" panose="02070309020205020404" pitchFamily="49" charset="0"/>
              </a:rPr>
              <a:t>RangedWeapon</a:t>
            </a:r>
            <a:r>
              <a:rPr kumimoji="0" lang="en-US" altLang="en-US" sz="1800" b="0" dirty="0">
                <a:latin typeface="Courier New" panose="02070309020205020404" pitchFamily="49" charset="0"/>
                <a:cs typeface="Courier New" panose="02070309020205020404" pitchFamily="49" charset="0"/>
              </a:rPr>
              <a:t> </a:t>
            </a:r>
            <a:r>
              <a:rPr kumimoji="0" lang="en-US" altLang="en-US" sz="1800" dirty="0">
                <a:solidFill>
                  <a:srgbClr val="FF0000"/>
                </a:solidFill>
                <a:latin typeface="Courier New" panose="02070309020205020404" pitchFamily="49" charset="0"/>
                <a:cs typeface="Courier New" panose="02070309020205020404" pitchFamily="49" charset="0"/>
              </a:rPr>
              <a:t>:</a:t>
            </a:r>
            <a:r>
              <a:rPr kumimoji="0" lang="en-US" altLang="en-US" sz="1800" b="0" dirty="0">
                <a:latin typeface="Courier New" panose="02070309020205020404" pitchFamily="49" charset="0"/>
                <a:cs typeface="Courier New" panose="02070309020205020404" pitchFamily="49" charset="0"/>
              </a:rPr>
              <a:t> Weapon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private int </a:t>
            </a:r>
            <a:r>
              <a:rPr kumimoji="0" lang="en-US" altLang="en-US" sz="1800" b="0" dirty="0" err="1">
                <a:latin typeface="Courier New" panose="02070309020205020404" pitchFamily="49" charset="0"/>
                <a:cs typeface="Courier New" panose="02070309020205020404" pitchFamily="49" charset="0"/>
              </a:rPr>
              <a:t>maxAmmo</a:t>
            </a: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private int </a:t>
            </a:r>
            <a:r>
              <a:rPr kumimoji="0" lang="en-US" altLang="en-US" sz="1800" b="0" dirty="0" err="1">
                <a:latin typeface="Courier New" panose="02070309020205020404" pitchFamily="49" charset="0"/>
                <a:cs typeface="Courier New" panose="02070309020205020404" pitchFamily="49" charset="0"/>
              </a:rPr>
              <a:t>currentAmmo</a:t>
            </a: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void reload(int rounds)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 Implementation</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a:t>
            </a:r>
          </a:p>
        </p:txBody>
      </p:sp>
      <p:sp>
        <p:nvSpPr>
          <p:cNvPr id="8" name="Rectangle 7">
            <a:extLst>
              <a:ext uri="{FF2B5EF4-FFF2-40B4-BE49-F238E27FC236}">
                <a16:creationId xmlns:a16="http://schemas.microsoft.com/office/drawing/2014/main" id="{0A02229E-08A1-41DF-A219-DD52143710FF}"/>
              </a:ext>
            </a:extLst>
          </p:cNvPr>
          <p:cNvSpPr/>
          <p:nvPr/>
        </p:nvSpPr>
        <p:spPr bwMode="auto">
          <a:xfrm>
            <a:off x="4114800" y="2743200"/>
            <a:ext cx="990600" cy="381000"/>
          </a:xfrm>
          <a:prstGeom prst="rect">
            <a:avLst/>
          </a:prstGeom>
          <a:noFill/>
          <a:ln w="12700" cap="flat" cmpd="sng" algn="ctr">
            <a:solidFill>
              <a:srgbClr val="FF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Verdana" pitchFamily="34" charset="0"/>
            </a:endParaRPr>
          </a:p>
        </p:txBody>
      </p:sp>
      <p:pic>
        <p:nvPicPr>
          <p:cNvPr id="4" name="Picture 3">
            <a:extLst>
              <a:ext uri="{FF2B5EF4-FFF2-40B4-BE49-F238E27FC236}">
                <a16:creationId xmlns:a16="http://schemas.microsoft.com/office/drawing/2014/main" id="{8823B537-D687-9B81-AD7B-D9C276DE72EB}"/>
              </a:ext>
            </a:extLst>
          </p:cNvPr>
          <p:cNvPicPr>
            <a:picLocks noChangeAspect="1"/>
          </p:cNvPicPr>
          <p:nvPr/>
        </p:nvPicPr>
        <p:blipFill>
          <a:blip r:embed="rId6"/>
          <a:stretch>
            <a:fillRect/>
          </a:stretch>
        </p:blipFill>
        <p:spPr>
          <a:xfrm>
            <a:off x="5867400" y="1600200"/>
            <a:ext cx="2505075" cy="3200400"/>
          </a:xfrm>
          <a:prstGeom prst="rect">
            <a:avLst/>
          </a:prstGeom>
        </p:spPr>
      </p:pic>
      <p:sp>
        <p:nvSpPr>
          <p:cNvPr id="6" name="Rectangle 15">
            <a:extLst>
              <a:ext uri="{FF2B5EF4-FFF2-40B4-BE49-F238E27FC236}">
                <a16:creationId xmlns:a16="http://schemas.microsoft.com/office/drawing/2014/main" id="{50288884-A0DE-240C-0AE7-1CAC26AF9309}"/>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10</a:t>
            </a:fld>
            <a:endParaRPr lang="en-US" dirty="0"/>
          </a:p>
        </p:txBody>
      </p:sp>
      <p:pic>
        <p:nvPicPr>
          <p:cNvPr id="15" name="Audio 14">
            <a:hlinkClick r:id="" action="ppaction://media"/>
            <a:extLst>
              <a:ext uri="{FF2B5EF4-FFF2-40B4-BE49-F238E27FC236}">
                <a16:creationId xmlns:a16="http://schemas.microsoft.com/office/drawing/2014/main" id="{37D3B449-04A1-6E77-F094-04E123F2D0D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pic>
        <p:nvPicPr>
          <p:cNvPr id="16" name="Audio 15">
            <a:hlinkClick r:id="" action="ppaction://media"/>
            <a:extLst>
              <a:ext uri="{FF2B5EF4-FFF2-40B4-BE49-F238E27FC236}">
                <a16:creationId xmlns:a16="http://schemas.microsoft.com/office/drawing/2014/main" id="{2D4349B7-2EDD-73B6-0C3E-85993C5A51B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spTree>
    <p:custDataLst>
      <p:tags r:id="rId1"/>
    </p:custDataLst>
  </p:cSld>
  <p:clrMapOvr>
    <a:masterClrMapping/>
  </p:clrMapOvr>
  <p:transition spd="med" advTm="2390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5"/>
                                        </p:tgtEl>
                                      </p:cBhvr>
                                    </p:cmd>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heel(1)">
                                      <p:cBhvr>
                                        <p:cTn id="14"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15"/>
                </p:tgtEl>
              </p:cMediaNode>
            </p:audio>
            <p:audio isNarration="1">
              <p:cMediaNode vol="80000" showWhenStopped="0">
                <p:cTn id="16" fill="hold" display="0">
                  <p:stCondLst>
                    <p:cond delay="indefinite"/>
                  </p:stCondLst>
                  <p:endCondLst>
                    <p:cond evt="onStopAudio" delay="0">
                      <p:tgtEl>
                        <p:sldTgt/>
                      </p:tgtEl>
                    </p:cond>
                  </p:endCondLst>
                </p:cTn>
                <p:tgtEl>
                  <p:spTgt spid="16"/>
                </p:tgtEl>
              </p:cMediaNode>
            </p:audio>
          </p:childTnLst>
        </p:cTn>
      </p:par>
    </p:tnLst>
    <p:bldLst>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Polymorphism in C#</a:t>
            </a:r>
          </a:p>
        </p:txBody>
      </p:sp>
      <p:sp>
        <p:nvSpPr>
          <p:cNvPr id="35844" name="TextBox 19"/>
          <p:cNvSpPr txBox="1">
            <a:spLocks noChangeArrowheads="1"/>
          </p:cNvSpPr>
          <p:nvPr/>
        </p:nvSpPr>
        <p:spPr bwMode="auto">
          <a:xfrm>
            <a:off x="381000" y="1091843"/>
            <a:ext cx="6096000" cy="4801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public class Weapon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void attack()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r>
              <a:rPr kumimoji="0" lang="en-US" altLang="en-US" sz="1800" b="0" dirty="0" err="1">
                <a:latin typeface="Courier New" panose="02070309020205020404" pitchFamily="49" charset="0"/>
                <a:cs typeface="Courier New" panose="02070309020205020404" pitchFamily="49" charset="0"/>
              </a:rPr>
              <a:t>Console.WriteLine</a:t>
            </a:r>
            <a:r>
              <a:rPr kumimoji="0" lang="en-US" altLang="en-US" sz="1800" b="0" dirty="0">
                <a:latin typeface="Courier New" panose="02070309020205020404" pitchFamily="49" charset="0"/>
                <a:cs typeface="Courier New" panose="02070309020205020404" pitchFamily="49" charset="0"/>
              </a:rPr>
              <a:t>(“Weapon attacks!”)</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public class </a:t>
            </a:r>
            <a:r>
              <a:rPr kumimoji="0" lang="en-US" altLang="en-US" sz="1800" b="0" dirty="0" err="1">
                <a:latin typeface="Courier New" panose="02070309020205020404" pitchFamily="49" charset="0"/>
                <a:cs typeface="Courier New" panose="02070309020205020404" pitchFamily="49" charset="0"/>
              </a:rPr>
              <a:t>RangedWeapon</a:t>
            </a:r>
            <a:r>
              <a:rPr kumimoji="0" lang="en-US" altLang="en-US" sz="1800" b="0" dirty="0">
                <a:latin typeface="Courier New" panose="02070309020205020404" pitchFamily="49" charset="0"/>
                <a:cs typeface="Courier New" panose="02070309020205020404" pitchFamily="49" charset="0"/>
              </a:rPr>
              <a:t> </a:t>
            </a:r>
            <a:r>
              <a:rPr kumimoji="0" lang="en-US" altLang="en-US" sz="1800" dirty="0">
                <a:solidFill>
                  <a:srgbClr val="FF0000"/>
                </a:solidFill>
                <a:latin typeface="Courier New" panose="02070309020205020404" pitchFamily="49" charset="0"/>
                <a:cs typeface="Courier New" panose="02070309020205020404" pitchFamily="49" charset="0"/>
              </a:rPr>
              <a:t>:</a:t>
            </a:r>
            <a:r>
              <a:rPr kumimoji="0" lang="en-US" altLang="en-US" sz="1800" b="0" dirty="0">
                <a:latin typeface="Courier New" panose="02070309020205020404" pitchFamily="49" charset="0"/>
                <a:cs typeface="Courier New" panose="02070309020205020404" pitchFamily="49" charset="0"/>
              </a:rPr>
              <a:t> Weapon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void attack()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r>
              <a:rPr kumimoji="0" lang="en-US" altLang="en-US" sz="1800" b="0" dirty="0" err="1">
                <a:latin typeface="Courier New" panose="02070309020205020404" pitchFamily="49" charset="0"/>
                <a:cs typeface="Courier New" panose="02070309020205020404" pitchFamily="49" charset="0"/>
              </a:rPr>
              <a:t>Console.WriteLine</a:t>
            </a:r>
            <a:r>
              <a:rPr kumimoji="0" lang="en-US" altLang="en-US" sz="1800" b="0" dirty="0">
                <a:latin typeface="Courier New" panose="02070309020205020404" pitchFamily="49" charset="0"/>
                <a:cs typeface="Courier New" panose="02070309020205020404" pitchFamily="49" charset="0"/>
              </a:rPr>
              <a:t>(“Pew! Pew!”)</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dirty="0">
                <a:solidFill>
                  <a:srgbClr val="00B050"/>
                </a:solidFill>
                <a:latin typeface="Courier New" panose="02070309020205020404" pitchFamily="49" charset="0"/>
                <a:cs typeface="Courier New" panose="02070309020205020404" pitchFamily="49" charset="0"/>
              </a:rPr>
              <a:t>// Main Program</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Weapon w = new Weapon();</a:t>
            </a:r>
          </a:p>
          <a:p>
            <a:pPr>
              <a:spcBef>
                <a:spcPct val="0"/>
              </a:spcBef>
              <a:buClrTx/>
              <a:buSzTx/>
              <a:buFontTx/>
              <a:buNone/>
            </a:pPr>
            <a:r>
              <a:rPr kumimoji="0" lang="en-US" altLang="en-US" sz="1800" dirty="0" err="1">
                <a:latin typeface="Courier New" panose="02070309020205020404" pitchFamily="49" charset="0"/>
                <a:cs typeface="Courier New" panose="02070309020205020404" pitchFamily="49" charset="0"/>
              </a:rPr>
              <a:t>RangedWeapon</a:t>
            </a:r>
            <a:r>
              <a:rPr kumimoji="0" lang="en-US" altLang="en-US" sz="1800" dirty="0">
                <a:latin typeface="Courier New" panose="02070309020205020404" pitchFamily="49" charset="0"/>
                <a:cs typeface="Courier New" panose="02070309020205020404" pitchFamily="49" charset="0"/>
              </a:rPr>
              <a:t> </a:t>
            </a:r>
            <a:r>
              <a:rPr kumimoji="0" lang="en-US" altLang="en-US" sz="1800" dirty="0" err="1">
                <a:latin typeface="Courier New" panose="02070309020205020404" pitchFamily="49" charset="0"/>
                <a:cs typeface="Courier New" panose="02070309020205020404" pitchFamily="49" charset="0"/>
              </a:rPr>
              <a:t>rw</a:t>
            </a:r>
            <a:r>
              <a:rPr kumimoji="0" lang="en-US" altLang="en-US" sz="1800" dirty="0">
                <a:latin typeface="Courier New" panose="02070309020205020404" pitchFamily="49" charset="0"/>
                <a:cs typeface="Courier New" panose="02070309020205020404" pitchFamily="49" charset="0"/>
              </a:rPr>
              <a:t> = new </a:t>
            </a:r>
            <a:r>
              <a:rPr kumimoji="0" lang="en-US" altLang="en-US" sz="1800" dirty="0" err="1">
                <a:latin typeface="Courier New" panose="02070309020205020404" pitchFamily="49" charset="0"/>
                <a:cs typeface="Courier New" panose="02070309020205020404" pitchFamily="49" charset="0"/>
              </a:rPr>
              <a:t>RangedWeapon</a:t>
            </a:r>
            <a:r>
              <a:rPr kumimoji="0" lang="en-US" altLang="en-US" sz="1800" dirty="0">
                <a:latin typeface="Courier New" panose="02070309020205020404" pitchFamily="49" charset="0"/>
                <a:cs typeface="Courier New" panose="02070309020205020404" pitchFamily="49" charset="0"/>
              </a:rPr>
              <a:t>();</a:t>
            </a:r>
          </a:p>
          <a:p>
            <a:pPr>
              <a:spcBef>
                <a:spcPct val="0"/>
              </a:spcBef>
              <a:buClrTx/>
              <a:buSzTx/>
              <a:buFontTx/>
              <a:buNone/>
            </a:pPr>
            <a:r>
              <a:rPr kumimoji="0" lang="en-US" altLang="en-US" sz="1800" b="0" dirty="0" err="1">
                <a:latin typeface="Courier New" panose="02070309020205020404" pitchFamily="49" charset="0"/>
                <a:cs typeface="Courier New" panose="02070309020205020404" pitchFamily="49" charset="0"/>
              </a:rPr>
              <a:t>w.attack</a:t>
            </a: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r>
              <a:rPr kumimoji="0" lang="en-US" altLang="en-US" sz="1800" dirty="0" err="1">
                <a:latin typeface="Courier New" panose="02070309020205020404" pitchFamily="49" charset="0"/>
                <a:cs typeface="Courier New" panose="02070309020205020404" pitchFamily="49" charset="0"/>
              </a:rPr>
              <a:t>rw.attack</a:t>
            </a:r>
            <a:r>
              <a:rPr kumimoji="0" lang="en-US" altLang="en-US" sz="1800" dirty="0">
                <a:latin typeface="Courier New" panose="02070309020205020404" pitchFamily="49" charset="0"/>
                <a:cs typeface="Courier New" panose="02070309020205020404" pitchFamily="49" charset="0"/>
              </a:rPr>
              <a:t>();</a:t>
            </a:r>
          </a:p>
        </p:txBody>
      </p:sp>
      <p:pic>
        <p:nvPicPr>
          <p:cNvPr id="6" name="Picture 5">
            <a:extLst>
              <a:ext uri="{FF2B5EF4-FFF2-40B4-BE49-F238E27FC236}">
                <a16:creationId xmlns:a16="http://schemas.microsoft.com/office/drawing/2014/main" id="{DB0B9AC3-77AF-DE35-D996-CF8537FB998B}"/>
              </a:ext>
            </a:extLst>
          </p:cNvPr>
          <p:cNvPicPr>
            <a:picLocks noChangeAspect="1"/>
          </p:cNvPicPr>
          <p:nvPr/>
        </p:nvPicPr>
        <p:blipFill>
          <a:blip r:embed="rId6"/>
          <a:stretch>
            <a:fillRect/>
          </a:stretch>
        </p:blipFill>
        <p:spPr>
          <a:xfrm>
            <a:off x="6781800" y="1358900"/>
            <a:ext cx="1714739" cy="2305372"/>
          </a:xfrm>
          <a:prstGeom prst="rect">
            <a:avLst/>
          </a:prstGeom>
        </p:spPr>
      </p:pic>
      <p:sp>
        <p:nvSpPr>
          <p:cNvPr id="7" name="TextBox 19">
            <a:extLst>
              <a:ext uri="{FF2B5EF4-FFF2-40B4-BE49-F238E27FC236}">
                <a16:creationId xmlns:a16="http://schemas.microsoft.com/office/drawing/2014/main" id="{EC1C0BA7-FD3F-3FCC-6ACE-684C8CB0D1EC}"/>
              </a:ext>
            </a:extLst>
          </p:cNvPr>
          <p:cNvSpPr txBox="1">
            <a:spLocks noChangeArrowheads="1"/>
          </p:cNvSpPr>
          <p:nvPr/>
        </p:nvSpPr>
        <p:spPr bwMode="auto">
          <a:xfrm>
            <a:off x="6038969" y="5257712"/>
            <a:ext cx="2318657" cy="646331"/>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Weapon attacks!</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Pew! Pew!</a:t>
            </a:r>
          </a:p>
        </p:txBody>
      </p:sp>
      <p:sp>
        <p:nvSpPr>
          <p:cNvPr id="10" name="TextBox 9">
            <a:extLst>
              <a:ext uri="{FF2B5EF4-FFF2-40B4-BE49-F238E27FC236}">
                <a16:creationId xmlns:a16="http://schemas.microsoft.com/office/drawing/2014/main" id="{94EDF83E-1758-ED05-D833-C730E233C8BC}"/>
              </a:ext>
            </a:extLst>
          </p:cNvPr>
          <p:cNvSpPr txBox="1"/>
          <p:nvPr/>
        </p:nvSpPr>
        <p:spPr>
          <a:xfrm>
            <a:off x="6038969" y="4815985"/>
            <a:ext cx="1600200" cy="402282"/>
          </a:xfrm>
          <a:prstGeom prst="rect">
            <a:avLst/>
          </a:prstGeom>
          <a:noFill/>
        </p:spPr>
        <p:txBody>
          <a:bodyPr wrap="square">
            <a:spAutoFit/>
          </a:bodyPr>
          <a:lstStyle/>
          <a:p>
            <a:pPr>
              <a:spcBef>
                <a:spcPct val="0"/>
              </a:spcBef>
              <a:buClrTx/>
              <a:buSzTx/>
              <a:buFontTx/>
              <a:buNone/>
            </a:pPr>
            <a:r>
              <a:rPr kumimoji="0" lang="en-US" altLang="en-US" sz="2000" b="1" dirty="0">
                <a:ea typeface="Verdana" panose="020B0604030504040204" pitchFamily="34" charset="0"/>
                <a:cs typeface="Courier New" panose="02070309020205020404" pitchFamily="49" charset="0"/>
              </a:rPr>
              <a:t>Output:</a:t>
            </a:r>
          </a:p>
        </p:txBody>
      </p:sp>
      <p:sp>
        <p:nvSpPr>
          <p:cNvPr id="4" name="Rectangle 15">
            <a:extLst>
              <a:ext uri="{FF2B5EF4-FFF2-40B4-BE49-F238E27FC236}">
                <a16:creationId xmlns:a16="http://schemas.microsoft.com/office/drawing/2014/main" id="{DE93D4DC-FD3E-5AD0-1555-BC114B3B0810}"/>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11</a:t>
            </a:fld>
            <a:endParaRPr lang="en-US" dirty="0"/>
          </a:p>
        </p:txBody>
      </p:sp>
      <p:sp>
        <p:nvSpPr>
          <p:cNvPr id="5" name="Right Brace 4">
            <a:extLst>
              <a:ext uri="{FF2B5EF4-FFF2-40B4-BE49-F238E27FC236}">
                <a16:creationId xmlns:a16="http://schemas.microsoft.com/office/drawing/2014/main" id="{85863139-7FCC-6912-278C-EA2C09DE88C3}"/>
              </a:ext>
            </a:extLst>
          </p:cNvPr>
          <p:cNvSpPr/>
          <p:nvPr/>
        </p:nvSpPr>
        <p:spPr bwMode="auto">
          <a:xfrm>
            <a:off x="6038969" y="1447800"/>
            <a:ext cx="133231" cy="762000"/>
          </a:xfrm>
          <a:prstGeom prst="rightBrace">
            <a:avLst/>
          </a:prstGeom>
          <a:noFill/>
          <a:ln w="12700" cap="flat" cmpd="sng" algn="ctr">
            <a:solidFill>
              <a:srgbClr val="C0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Verdana" pitchFamily="34" charset="0"/>
            </a:endParaRPr>
          </a:p>
        </p:txBody>
      </p:sp>
      <p:cxnSp>
        <p:nvCxnSpPr>
          <p:cNvPr id="9" name="Straight Arrow Connector 8">
            <a:extLst>
              <a:ext uri="{FF2B5EF4-FFF2-40B4-BE49-F238E27FC236}">
                <a16:creationId xmlns:a16="http://schemas.microsoft.com/office/drawing/2014/main" id="{1D7E2A95-6BBE-A668-1158-C159CE324396}"/>
              </a:ext>
            </a:extLst>
          </p:cNvPr>
          <p:cNvCxnSpPr>
            <a:cxnSpLocks/>
          </p:cNvCxnSpPr>
          <p:nvPr/>
        </p:nvCxnSpPr>
        <p:spPr bwMode="auto">
          <a:xfrm>
            <a:off x="6248400" y="1837513"/>
            <a:ext cx="533400" cy="0"/>
          </a:xfrm>
          <a:prstGeom prst="straightConnector1">
            <a:avLst/>
          </a:prstGeom>
          <a:solidFill>
            <a:schemeClr val="accent1"/>
          </a:solidFill>
          <a:ln w="12700" cap="flat" cmpd="sng" algn="ctr">
            <a:solidFill>
              <a:srgbClr val="C00000"/>
            </a:solidFill>
            <a:prstDash val="solid"/>
            <a:round/>
            <a:headEnd type="none" w="sm" len="sm"/>
            <a:tailEnd type="triangle"/>
          </a:ln>
          <a:effectLst/>
        </p:spPr>
      </p:cxnSp>
      <p:sp>
        <p:nvSpPr>
          <p:cNvPr id="12" name="Right Brace 11">
            <a:extLst>
              <a:ext uri="{FF2B5EF4-FFF2-40B4-BE49-F238E27FC236}">
                <a16:creationId xmlns:a16="http://schemas.microsoft.com/office/drawing/2014/main" id="{E99BB1A3-1D4E-7315-758B-3F6DE8E0D438}"/>
              </a:ext>
            </a:extLst>
          </p:cNvPr>
          <p:cNvSpPr/>
          <p:nvPr/>
        </p:nvSpPr>
        <p:spPr bwMode="auto">
          <a:xfrm>
            <a:off x="5200769" y="3039287"/>
            <a:ext cx="133231" cy="762000"/>
          </a:xfrm>
          <a:prstGeom prst="rightBrace">
            <a:avLst/>
          </a:prstGeom>
          <a:noFill/>
          <a:ln w="12700" cap="flat" cmpd="sng" algn="ctr">
            <a:solidFill>
              <a:srgbClr val="C0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Verdana" pitchFamily="34" charset="0"/>
            </a:endParaRPr>
          </a:p>
        </p:txBody>
      </p:sp>
      <p:cxnSp>
        <p:nvCxnSpPr>
          <p:cNvPr id="13" name="Straight Arrow Connector 12">
            <a:extLst>
              <a:ext uri="{FF2B5EF4-FFF2-40B4-BE49-F238E27FC236}">
                <a16:creationId xmlns:a16="http://schemas.microsoft.com/office/drawing/2014/main" id="{8FE42822-137B-FD3F-D2C0-02214804F772}"/>
              </a:ext>
            </a:extLst>
          </p:cNvPr>
          <p:cNvCxnSpPr>
            <a:cxnSpLocks/>
          </p:cNvCxnSpPr>
          <p:nvPr/>
        </p:nvCxnSpPr>
        <p:spPr bwMode="auto">
          <a:xfrm>
            <a:off x="5410200" y="3429000"/>
            <a:ext cx="1371600" cy="0"/>
          </a:xfrm>
          <a:prstGeom prst="straightConnector1">
            <a:avLst/>
          </a:prstGeom>
          <a:solidFill>
            <a:schemeClr val="accent1"/>
          </a:solidFill>
          <a:ln w="12700" cap="flat" cmpd="sng" algn="ctr">
            <a:solidFill>
              <a:srgbClr val="C00000"/>
            </a:solidFill>
            <a:prstDash val="solid"/>
            <a:round/>
            <a:headEnd type="none" w="sm" len="sm"/>
            <a:tailEnd type="triangle"/>
          </a:ln>
          <a:effectLst/>
        </p:spPr>
      </p:cxnSp>
      <p:pic>
        <p:nvPicPr>
          <p:cNvPr id="21" name="Audio 20">
            <a:hlinkClick r:id="" action="ppaction://media"/>
            <a:extLst>
              <a:ext uri="{FF2B5EF4-FFF2-40B4-BE49-F238E27FC236}">
                <a16:creationId xmlns:a16="http://schemas.microsoft.com/office/drawing/2014/main" id="{2F9F5FF7-7B0A-BB20-1E3F-DC491B19456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pic>
        <p:nvPicPr>
          <p:cNvPr id="22" name="Audio 21">
            <a:hlinkClick r:id="" action="ppaction://media"/>
            <a:extLst>
              <a:ext uri="{FF2B5EF4-FFF2-40B4-BE49-F238E27FC236}">
                <a16:creationId xmlns:a16="http://schemas.microsoft.com/office/drawing/2014/main" id="{4D3433C3-6A86-17DF-2C6B-B44563AE157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spTree>
    <p:custDataLst>
      <p:tags r:id="rId1"/>
    </p:custDataLst>
    <p:extLst>
      <p:ext uri="{BB962C8B-B14F-4D97-AF65-F5344CB8AC3E}">
        <p14:creationId xmlns:p14="http://schemas.microsoft.com/office/powerpoint/2010/main" val="1126054289"/>
      </p:ext>
    </p:extLst>
  </p:cSld>
  <p:clrMapOvr>
    <a:masterClrMapping/>
  </p:clrMapOvr>
  <p:transition spd="med" advTm="47296">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21"/>
                                        </p:tgtEl>
                                      </p:cBhvr>
                                    </p:cmd>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500"/>
                                        <p:tgtEl>
                                          <p:spTgt spid="12"/>
                                        </p:tgtEl>
                                      </p:cBhvr>
                                    </p:animEffect>
                                  </p:childTnLst>
                                </p:cTn>
                              </p:par>
                            </p:childTnLst>
                          </p:cTn>
                        </p:par>
                        <p:par>
                          <p:cTn id="24" fill="hold">
                            <p:stCondLst>
                              <p:cond delay="500"/>
                            </p:stCondLst>
                            <p:childTnLst>
                              <p:par>
                                <p:cTn id="25" presetID="22" presetClass="entr" presetSubtype="8"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21"/>
                </p:tgtEl>
              </p:cMediaNode>
            </p:audio>
            <p:audio isNarration="1">
              <p:cMediaNode vol="80000" showWhenStopped="0">
                <p:cTn id="37" fill="hold" display="0">
                  <p:stCondLst>
                    <p:cond delay="indefinite"/>
                  </p:stCondLst>
                  <p:endCondLst>
                    <p:cond evt="onStopAudio" delay="0">
                      <p:tgtEl>
                        <p:sldTgt/>
                      </p:tgtEl>
                    </p:cond>
                  </p:endCondLst>
                </p:cTn>
                <p:tgtEl>
                  <p:spTgt spid="22"/>
                </p:tgtEl>
              </p:cMediaNode>
            </p:audio>
          </p:childTnLst>
        </p:cTn>
      </p:par>
    </p:tnLst>
    <p:bldLst>
      <p:bldP spid="7" grpId="0" animBg="1"/>
      <p:bldP spid="10" grpId="0"/>
      <p:bldP spid="5" grpId="0" animBg="1"/>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Polymorphism in C#</a:t>
            </a:r>
          </a:p>
        </p:txBody>
      </p:sp>
      <p:sp>
        <p:nvSpPr>
          <p:cNvPr id="35844" name="TextBox 19"/>
          <p:cNvSpPr txBox="1">
            <a:spLocks noChangeArrowheads="1"/>
          </p:cNvSpPr>
          <p:nvPr/>
        </p:nvSpPr>
        <p:spPr bwMode="auto">
          <a:xfrm>
            <a:off x="381000" y="1091843"/>
            <a:ext cx="6096000" cy="4801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public class Weapon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void attack()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r>
              <a:rPr kumimoji="0" lang="en-US" altLang="en-US" sz="1800" b="0" dirty="0" err="1">
                <a:latin typeface="Courier New" panose="02070309020205020404" pitchFamily="49" charset="0"/>
                <a:cs typeface="Courier New" panose="02070309020205020404" pitchFamily="49" charset="0"/>
              </a:rPr>
              <a:t>Console.WriteLine</a:t>
            </a:r>
            <a:r>
              <a:rPr kumimoji="0" lang="en-US" altLang="en-US" sz="1800" b="0" dirty="0">
                <a:latin typeface="Courier New" panose="02070309020205020404" pitchFamily="49" charset="0"/>
                <a:cs typeface="Courier New" panose="02070309020205020404" pitchFamily="49" charset="0"/>
              </a:rPr>
              <a:t>(“Weapon attacks!”)</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public class </a:t>
            </a:r>
            <a:r>
              <a:rPr kumimoji="0" lang="en-US" altLang="en-US" sz="1800" b="0" dirty="0" err="1">
                <a:latin typeface="Courier New" panose="02070309020205020404" pitchFamily="49" charset="0"/>
                <a:cs typeface="Courier New" panose="02070309020205020404" pitchFamily="49" charset="0"/>
              </a:rPr>
              <a:t>RangedWeapon</a:t>
            </a:r>
            <a:r>
              <a:rPr kumimoji="0" lang="en-US" altLang="en-US" sz="1800" b="0" dirty="0">
                <a:latin typeface="Courier New" panose="02070309020205020404" pitchFamily="49" charset="0"/>
                <a:cs typeface="Courier New" panose="02070309020205020404" pitchFamily="49" charset="0"/>
              </a:rPr>
              <a:t> </a:t>
            </a:r>
            <a:r>
              <a:rPr kumimoji="0" lang="en-US" altLang="en-US" sz="1800" dirty="0">
                <a:solidFill>
                  <a:srgbClr val="FF0000"/>
                </a:solidFill>
                <a:latin typeface="Courier New" panose="02070309020205020404" pitchFamily="49" charset="0"/>
                <a:cs typeface="Courier New" panose="02070309020205020404" pitchFamily="49" charset="0"/>
              </a:rPr>
              <a:t>:</a:t>
            </a:r>
            <a:r>
              <a:rPr kumimoji="0" lang="en-US" altLang="en-US" sz="1800" b="0" dirty="0">
                <a:latin typeface="Courier New" panose="02070309020205020404" pitchFamily="49" charset="0"/>
                <a:cs typeface="Courier New" panose="02070309020205020404" pitchFamily="49" charset="0"/>
              </a:rPr>
              <a:t> Weapon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void attack()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r>
              <a:rPr kumimoji="0" lang="en-US" altLang="en-US" sz="1800" b="0" dirty="0" err="1">
                <a:latin typeface="Courier New" panose="02070309020205020404" pitchFamily="49" charset="0"/>
                <a:cs typeface="Courier New" panose="02070309020205020404" pitchFamily="49" charset="0"/>
              </a:rPr>
              <a:t>Console.WriteLine</a:t>
            </a:r>
            <a:r>
              <a:rPr kumimoji="0" lang="en-US" altLang="en-US" sz="1800" b="0" dirty="0">
                <a:latin typeface="Courier New" panose="02070309020205020404" pitchFamily="49" charset="0"/>
                <a:cs typeface="Courier New" panose="02070309020205020404" pitchFamily="49" charset="0"/>
              </a:rPr>
              <a:t>(“Pew! Pew!”)</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dirty="0">
                <a:solidFill>
                  <a:srgbClr val="00B050"/>
                </a:solidFill>
                <a:latin typeface="Courier New" panose="02070309020205020404" pitchFamily="49" charset="0"/>
                <a:cs typeface="Courier New" panose="02070309020205020404" pitchFamily="49" charset="0"/>
              </a:rPr>
              <a:t>// Main Program</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Weapon w = new Weapon();</a:t>
            </a:r>
          </a:p>
          <a:p>
            <a:pPr>
              <a:spcBef>
                <a:spcPct val="0"/>
              </a:spcBef>
              <a:buClrTx/>
              <a:buSzTx/>
              <a:buFontTx/>
              <a:buNone/>
            </a:pPr>
            <a:r>
              <a:rPr kumimoji="0" lang="en-US" altLang="en-US" sz="1800" dirty="0">
                <a:latin typeface="Courier New" panose="02070309020205020404" pitchFamily="49" charset="0"/>
                <a:cs typeface="Courier New" panose="02070309020205020404" pitchFamily="49" charset="0"/>
              </a:rPr>
              <a:t>Weapon </a:t>
            </a:r>
            <a:r>
              <a:rPr kumimoji="0" lang="en-US" altLang="en-US" sz="1800" dirty="0" err="1">
                <a:latin typeface="Courier New" panose="02070309020205020404" pitchFamily="49" charset="0"/>
                <a:cs typeface="Courier New" panose="02070309020205020404" pitchFamily="49" charset="0"/>
              </a:rPr>
              <a:t>rw</a:t>
            </a:r>
            <a:r>
              <a:rPr kumimoji="0" lang="en-US" altLang="en-US" sz="1800" dirty="0">
                <a:latin typeface="Courier New" panose="02070309020205020404" pitchFamily="49" charset="0"/>
                <a:cs typeface="Courier New" panose="02070309020205020404" pitchFamily="49" charset="0"/>
              </a:rPr>
              <a:t> = new </a:t>
            </a:r>
            <a:r>
              <a:rPr kumimoji="0" lang="en-US" altLang="en-US" sz="1800" dirty="0" err="1">
                <a:latin typeface="Courier New" panose="02070309020205020404" pitchFamily="49" charset="0"/>
                <a:cs typeface="Courier New" panose="02070309020205020404" pitchFamily="49" charset="0"/>
              </a:rPr>
              <a:t>RangedWeapon</a:t>
            </a:r>
            <a:r>
              <a:rPr kumimoji="0" lang="en-US" altLang="en-US" sz="1800" dirty="0">
                <a:latin typeface="Courier New" panose="02070309020205020404" pitchFamily="49" charset="0"/>
                <a:cs typeface="Courier New" panose="02070309020205020404" pitchFamily="49" charset="0"/>
              </a:rPr>
              <a:t>();</a:t>
            </a:r>
          </a:p>
          <a:p>
            <a:pPr>
              <a:spcBef>
                <a:spcPct val="0"/>
              </a:spcBef>
              <a:buClrTx/>
              <a:buSzTx/>
              <a:buFontTx/>
              <a:buNone/>
            </a:pPr>
            <a:r>
              <a:rPr kumimoji="0" lang="en-US" altLang="en-US" sz="1800" b="0" dirty="0" err="1">
                <a:latin typeface="Courier New" panose="02070309020205020404" pitchFamily="49" charset="0"/>
                <a:cs typeface="Courier New" panose="02070309020205020404" pitchFamily="49" charset="0"/>
              </a:rPr>
              <a:t>w.attack</a:t>
            </a: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r>
              <a:rPr kumimoji="0" lang="en-US" altLang="en-US" sz="1800" dirty="0" err="1">
                <a:latin typeface="Courier New" panose="02070309020205020404" pitchFamily="49" charset="0"/>
                <a:cs typeface="Courier New" panose="02070309020205020404" pitchFamily="49" charset="0"/>
              </a:rPr>
              <a:t>rw.attack</a:t>
            </a:r>
            <a:r>
              <a:rPr kumimoji="0" lang="en-US" altLang="en-US" sz="1800" dirty="0">
                <a:latin typeface="Courier New" panose="02070309020205020404" pitchFamily="49" charset="0"/>
                <a:cs typeface="Courier New" panose="02070309020205020404" pitchFamily="49" charset="0"/>
              </a:rPr>
              <a:t>();</a:t>
            </a:r>
          </a:p>
        </p:txBody>
      </p:sp>
      <p:pic>
        <p:nvPicPr>
          <p:cNvPr id="6" name="Picture 5">
            <a:extLst>
              <a:ext uri="{FF2B5EF4-FFF2-40B4-BE49-F238E27FC236}">
                <a16:creationId xmlns:a16="http://schemas.microsoft.com/office/drawing/2014/main" id="{DB0B9AC3-77AF-DE35-D996-CF8537FB998B}"/>
              </a:ext>
            </a:extLst>
          </p:cNvPr>
          <p:cNvPicPr>
            <a:picLocks noChangeAspect="1"/>
          </p:cNvPicPr>
          <p:nvPr/>
        </p:nvPicPr>
        <p:blipFill>
          <a:blip r:embed="rId6"/>
          <a:stretch>
            <a:fillRect/>
          </a:stretch>
        </p:blipFill>
        <p:spPr>
          <a:xfrm>
            <a:off x="6781800" y="1358900"/>
            <a:ext cx="1714739" cy="2305372"/>
          </a:xfrm>
          <a:prstGeom prst="rect">
            <a:avLst/>
          </a:prstGeom>
        </p:spPr>
      </p:pic>
      <p:sp>
        <p:nvSpPr>
          <p:cNvPr id="7" name="TextBox 19">
            <a:extLst>
              <a:ext uri="{FF2B5EF4-FFF2-40B4-BE49-F238E27FC236}">
                <a16:creationId xmlns:a16="http://schemas.microsoft.com/office/drawing/2014/main" id="{EC1C0BA7-FD3F-3FCC-6ACE-684C8CB0D1EC}"/>
              </a:ext>
            </a:extLst>
          </p:cNvPr>
          <p:cNvSpPr txBox="1">
            <a:spLocks noChangeArrowheads="1"/>
          </p:cNvSpPr>
          <p:nvPr/>
        </p:nvSpPr>
        <p:spPr bwMode="auto">
          <a:xfrm>
            <a:off x="6038969" y="5257712"/>
            <a:ext cx="2318657" cy="646331"/>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Weapon attacks!</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Weapon attacks!</a:t>
            </a:r>
          </a:p>
        </p:txBody>
      </p:sp>
      <p:sp>
        <p:nvSpPr>
          <p:cNvPr id="10" name="TextBox 9">
            <a:extLst>
              <a:ext uri="{FF2B5EF4-FFF2-40B4-BE49-F238E27FC236}">
                <a16:creationId xmlns:a16="http://schemas.microsoft.com/office/drawing/2014/main" id="{94EDF83E-1758-ED05-D833-C730E233C8BC}"/>
              </a:ext>
            </a:extLst>
          </p:cNvPr>
          <p:cNvSpPr txBox="1"/>
          <p:nvPr/>
        </p:nvSpPr>
        <p:spPr>
          <a:xfrm>
            <a:off x="6038969" y="4815985"/>
            <a:ext cx="1600200" cy="402282"/>
          </a:xfrm>
          <a:prstGeom prst="rect">
            <a:avLst/>
          </a:prstGeom>
          <a:noFill/>
        </p:spPr>
        <p:txBody>
          <a:bodyPr wrap="square">
            <a:spAutoFit/>
          </a:bodyPr>
          <a:lstStyle/>
          <a:p>
            <a:pPr>
              <a:spcBef>
                <a:spcPct val="0"/>
              </a:spcBef>
              <a:buClrTx/>
              <a:buSzTx/>
              <a:buFontTx/>
              <a:buNone/>
            </a:pPr>
            <a:r>
              <a:rPr kumimoji="0" lang="en-US" altLang="en-US" sz="2000" b="1" dirty="0">
                <a:ea typeface="Verdana" panose="020B0604030504040204" pitchFamily="34" charset="0"/>
                <a:cs typeface="Courier New" panose="02070309020205020404" pitchFamily="49" charset="0"/>
              </a:rPr>
              <a:t>Output:</a:t>
            </a:r>
          </a:p>
        </p:txBody>
      </p:sp>
      <p:sp>
        <p:nvSpPr>
          <p:cNvPr id="4" name="Rectangle 3">
            <a:extLst>
              <a:ext uri="{FF2B5EF4-FFF2-40B4-BE49-F238E27FC236}">
                <a16:creationId xmlns:a16="http://schemas.microsoft.com/office/drawing/2014/main" id="{5D3CD37C-3725-6997-2D4F-1FFA84616B43}"/>
              </a:ext>
            </a:extLst>
          </p:cNvPr>
          <p:cNvSpPr/>
          <p:nvPr/>
        </p:nvSpPr>
        <p:spPr bwMode="auto">
          <a:xfrm>
            <a:off x="381000" y="4953000"/>
            <a:ext cx="4343400" cy="304712"/>
          </a:xfrm>
          <a:prstGeom prst="rect">
            <a:avLst/>
          </a:prstGeom>
          <a:noFill/>
          <a:ln w="12700" cap="flat" cmpd="sng" algn="ctr">
            <a:solidFill>
              <a:srgbClr val="C0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Verdana" pitchFamily="34" charset="0"/>
            </a:endParaRPr>
          </a:p>
        </p:txBody>
      </p:sp>
      <p:sp>
        <p:nvSpPr>
          <p:cNvPr id="5" name="Rectangle 15">
            <a:extLst>
              <a:ext uri="{FF2B5EF4-FFF2-40B4-BE49-F238E27FC236}">
                <a16:creationId xmlns:a16="http://schemas.microsoft.com/office/drawing/2014/main" id="{75EBDD47-0FDC-285A-F39E-1BD36CCA8DDF}"/>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12</a:t>
            </a:fld>
            <a:endParaRPr lang="en-US" dirty="0"/>
          </a:p>
        </p:txBody>
      </p:sp>
      <p:pic>
        <p:nvPicPr>
          <p:cNvPr id="11" name="Audio 10">
            <a:hlinkClick r:id="" action="ppaction://media"/>
            <a:extLst>
              <a:ext uri="{FF2B5EF4-FFF2-40B4-BE49-F238E27FC236}">
                <a16:creationId xmlns:a16="http://schemas.microsoft.com/office/drawing/2014/main" id="{9D5C40E6-51BB-1D26-80F8-E58EC70FB4B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pic>
        <p:nvPicPr>
          <p:cNvPr id="12" name="Audio 11">
            <a:hlinkClick r:id="" action="ppaction://media"/>
            <a:extLst>
              <a:ext uri="{FF2B5EF4-FFF2-40B4-BE49-F238E27FC236}">
                <a16:creationId xmlns:a16="http://schemas.microsoft.com/office/drawing/2014/main" id="{09B72155-159A-C7E7-CDDC-34EB17511B5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spTree>
    <p:custDataLst>
      <p:tags r:id="rId1"/>
    </p:custDataLst>
    <p:extLst>
      <p:ext uri="{BB962C8B-B14F-4D97-AF65-F5344CB8AC3E}">
        <p14:creationId xmlns:p14="http://schemas.microsoft.com/office/powerpoint/2010/main" val="1300635266"/>
      </p:ext>
    </p:extLst>
  </p:cSld>
  <p:clrMapOvr>
    <a:masterClrMapping/>
  </p:clrMapOvr>
  <p:transition spd="med" advTm="35479">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1"/>
                                        </p:tgtEl>
                                      </p:cBhvr>
                                    </p:cmd>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1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11"/>
                </p:tgtEl>
              </p:cMediaNode>
            </p:audio>
            <p:audio isNarration="1">
              <p:cMediaNode vol="80000" showWhenStopped="0">
                <p:cTn id="24" fill="hold" display="0">
                  <p:stCondLst>
                    <p:cond delay="indefinite"/>
                  </p:stCondLst>
                  <p:endCondLst>
                    <p:cond evt="onStopAudio" delay="0">
                      <p:tgtEl>
                        <p:sldTgt/>
                      </p:tgtEl>
                    </p:cond>
                  </p:endCondLst>
                </p:cTn>
                <p:tgtEl>
                  <p:spTgt spid="12"/>
                </p:tgtEl>
              </p:cMediaNode>
            </p:audio>
          </p:childTnLst>
        </p:cTn>
      </p:par>
    </p:tnLst>
    <p:bldLst>
      <p:bldP spid="7" grpId="0" animBg="1"/>
      <p:bldP spid="10" grpId="0"/>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Polymorphism in C#</a:t>
            </a:r>
          </a:p>
        </p:txBody>
      </p:sp>
      <p:sp>
        <p:nvSpPr>
          <p:cNvPr id="35844" name="TextBox 19"/>
          <p:cNvSpPr txBox="1">
            <a:spLocks noChangeArrowheads="1"/>
          </p:cNvSpPr>
          <p:nvPr/>
        </p:nvSpPr>
        <p:spPr bwMode="auto">
          <a:xfrm>
            <a:off x="381000" y="1091843"/>
            <a:ext cx="6096000" cy="4801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public class Weapon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a:t>
            </a:r>
            <a:r>
              <a:rPr kumimoji="0" lang="en-US" altLang="en-US" sz="1800" dirty="0">
                <a:latin typeface="Courier New" panose="02070309020205020404" pitchFamily="49" charset="0"/>
                <a:cs typeface="Courier New" panose="02070309020205020404" pitchFamily="49" charset="0"/>
              </a:rPr>
              <a:t>virtual</a:t>
            </a:r>
            <a:r>
              <a:rPr kumimoji="0" lang="en-US" altLang="en-US" sz="1800" b="0" dirty="0">
                <a:latin typeface="Courier New" panose="02070309020205020404" pitchFamily="49" charset="0"/>
                <a:cs typeface="Courier New" panose="02070309020205020404" pitchFamily="49" charset="0"/>
              </a:rPr>
              <a:t> void attack()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r>
              <a:rPr kumimoji="0" lang="en-US" altLang="en-US" sz="1800" b="0" dirty="0" err="1">
                <a:latin typeface="Courier New" panose="02070309020205020404" pitchFamily="49" charset="0"/>
                <a:cs typeface="Courier New" panose="02070309020205020404" pitchFamily="49" charset="0"/>
              </a:rPr>
              <a:t>Console.WriteLine</a:t>
            </a:r>
            <a:r>
              <a:rPr kumimoji="0" lang="en-US" altLang="en-US" sz="1800" b="0" dirty="0">
                <a:latin typeface="Courier New" panose="02070309020205020404" pitchFamily="49" charset="0"/>
                <a:cs typeface="Courier New" panose="02070309020205020404" pitchFamily="49" charset="0"/>
              </a:rPr>
              <a:t>(“Weapon attacks!”)</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public class </a:t>
            </a:r>
            <a:r>
              <a:rPr kumimoji="0" lang="en-US" altLang="en-US" sz="1800" b="0" dirty="0" err="1">
                <a:latin typeface="Courier New" panose="02070309020205020404" pitchFamily="49" charset="0"/>
                <a:cs typeface="Courier New" panose="02070309020205020404" pitchFamily="49" charset="0"/>
              </a:rPr>
              <a:t>RangedWeapon</a:t>
            </a:r>
            <a:r>
              <a:rPr kumimoji="0" lang="en-US" altLang="en-US" sz="1800" b="0" dirty="0">
                <a:latin typeface="Courier New" panose="02070309020205020404" pitchFamily="49" charset="0"/>
                <a:cs typeface="Courier New" panose="02070309020205020404" pitchFamily="49" charset="0"/>
              </a:rPr>
              <a:t> </a:t>
            </a:r>
            <a:r>
              <a:rPr kumimoji="0" lang="en-US" altLang="en-US" sz="1800" dirty="0">
                <a:solidFill>
                  <a:srgbClr val="FF0000"/>
                </a:solidFill>
                <a:latin typeface="Courier New" panose="02070309020205020404" pitchFamily="49" charset="0"/>
                <a:cs typeface="Courier New" panose="02070309020205020404" pitchFamily="49" charset="0"/>
              </a:rPr>
              <a:t>:</a:t>
            </a:r>
            <a:r>
              <a:rPr kumimoji="0" lang="en-US" altLang="en-US" sz="1800" b="0" dirty="0">
                <a:latin typeface="Courier New" panose="02070309020205020404" pitchFamily="49" charset="0"/>
                <a:cs typeface="Courier New" panose="02070309020205020404" pitchFamily="49" charset="0"/>
              </a:rPr>
              <a:t> Weapon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a:t>
            </a:r>
            <a:r>
              <a:rPr kumimoji="0" lang="en-US" altLang="en-US" sz="1800" dirty="0">
                <a:latin typeface="Courier New" panose="02070309020205020404" pitchFamily="49" charset="0"/>
                <a:cs typeface="Courier New" panose="02070309020205020404" pitchFamily="49" charset="0"/>
              </a:rPr>
              <a:t>override</a:t>
            </a:r>
            <a:r>
              <a:rPr kumimoji="0" lang="en-US" altLang="en-US" sz="1800" b="0" dirty="0">
                <a:latin typeface="Courier New" panose="02070309020205020404" pitchFamily="49" charset="0"/>
                <a:cs typeface="Courier New" panose="02070309020205020404" pitchFamily="49" charset="0"/>
              </a:rPr>
              <a:t> void attack()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r>
              <a:rPr kumimoji="0" lang="en-US" altLang="en-US" sz="1800" b="0" dirty="0" err="1">
                <a:latin typeface="Courier New" panose="02070309020205020404" pitchFamily="49" charset="0"/>
                <a:cs typeface="Courier New" panose="02070309020205020404" pitchFamily="49" charset="0"/>
              </a:rPr>
              <a:t>Console.WriteLine</a:t>
            </a:r>
            <a:r>
              <a:rPr kumimoji="0" lang="en-US" altLang="en-US" sz="1800" b="0" dirty="0">
                <a:latin typeface="Courier New" panose="02070309020205020404" pitchFamily="49" charset="0"/>
                <a:cs typeface="Courier New" panose="02070309020205020404" pitchFamily="49" charset="0"/>
              </a:rPr>
              <a:t>(“Pew! Pew!”)</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dirty="0">
                <a:solidFill>
                  <a:srgbClr val="00B050"/>
                </a:solidFill>
                <a:latin typeface="Courier New" panose="02070309020205020404" pitchFamily="49" charset="0"/>
                <a:cs typeface="Courier New" panose="02070309020205020404" pitchFamily="49" charset="0"/>
              </a:rPr>
              <a:t>// Main Program</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Weapon w = new Weapon();</a:t>
            </a:r>
          </a:p>
          <a:p>
            <a:pPr>
              <a:spcBef>
                <a:spcPct val="0"/>
              </a:spcBef>
              <a:buClrTx/>
              <a:buSzTx/>
              <a:buFontTx/>
              <a:buNone/>
            </a:pPr>
            <a:r>
              <a:rPr kumimoji="0" lang="en-US" altLang="en-US" sz="1800" dirty="0">
                <a:latin typeface="Courier New" panose="02070309020205020404" pitchFamily="49" charset="0"/>
                <a:cs typeface="Courier New" panose="02070309020205020404" pitchFamily="49" charset="0"/>
              </a:rPr>
              <a:t>Weapon </a:t>
            </a:r>
            <a:r>
              <a:rPr kumimoji="0" lang="en-US" altLang="en-US" sz="1800" dirty="0" err="1">
                <a:latin typeface="Courier New" panose="02070309020205020404" pitchFamily="49" charset="0"/>
                <a:cs typeface="Courier New" panose="02070309020205020404" pitchFamily="49" charset="0"/>
              </a:rPr>
              <a:t>rw</a:t>
            </a:r>
            <a:r>
              <a:rPr kumimoji="0" lang="en-US" altLang="en-US" sz="1800" dirty="0">
                <a:latin typeface="Courier New" panose="02070309020205020404" pitchFamily="49" charset="0"/>
                <a:cs typeface="Courier New" panose="02070309020205020404" pitchFamily="49" charset="0"/>
              </a:rPr>
              <a:t> = new </a:t>
            </a:r>
            <a:r>
              <a:rPr kumimoji="0" lang="en-US" altLang="en-US" sz="1800" dirty="0" err="1">
                <a:latin typeface="Courier New" panose="02070309020205020404" pitchFamily="49" charset="0"/>
                <a:cs typeface="Courier New" panose="02070309020205020404" pitchFamily="49" charset="0"/>
              </a:rPr>
              <a:t>RangedWeapon</a:t>
            </a:r>
            <a:r>
              <a:rPr kumimoji="0" lang="en-US" altLang="en-US" sz="1800" dirty="0">
                <a:latin typeface="Courier New" panose="02070309020205020404" pitchFamily="49" charset="0"/>
                <a:cs typeface="Courier New" panose="02070309020205020404" pitchFamily="49" charset="0"/>
              </a:rPr>
              <a:t>();</a:t>
            </a:r>
          </a:p>
          <a:p>
            <a:pPr>
              <a:spcBef>
                <a:spcPct val="0"/>
              </a:spcBef>
              <a:buClrTx/>
              <a:buSzTx/>
              <a:buFontTx/>
              <a:buNone/>
            </a:pPr>
            <a:r>
              <a:rPr kumimoji="0" lang="en-US" altLang="en-US" sz="1800" b="0" dirty="0" err="1">
                <a:latin typeface="Courier New" panose="02070309020205020404" pitchFamily="49" charset="0"/>
                <a:cs typeface="Courier New" panose="02070309020205020404" pitchFamily="49" charset="0"/>
              </a:rPr>
              <a:t>w.attack</a:t>
            </a:r>
            <a:r>
              <a:rPr kumimoji="0" lang="en-US" altLang="en-US" sz="1800" b="0" dirty="0">
                <a:latin typeface="Courier New" panose="02070309020205020404" pitchFamily="49" charset="0"/>
                <a:cs typeface="Courier New" panose="02070309020205020404" pitchFamily="49" charset="0"/>
              </a:rPr>
              <a:t>();</a:t>
            </a:r>
          </a:p>
          <a:p>
            <a:pPr>
              <a:spcBef>
                <a:spcPct val="0"/>
              </a:spcBef>
              <a:buClrTx/>
              <a:buSzTx/>
              <a:buFontTx/>
              <a:buNone/>
            </a:pPr>
            <a:r>
              <a:rPr kumimoji="0" lang="en-US" altLang="en-US" sz="1800" dirty="0" err="1">
                <a:latin typeface="Courier New" panose="02070309020205020404" pitchFamily="49" charset="0"/>
                <a:cs typeface="Courier New" panose="02070309020205020404" pitchFamily="49" charset="0"/>
              </a:rPr>
              <a:t>rw.attack</a:t>
            </a:r>
            <a:r>
              <a:rPr kumimoji="0" lang="en-US" altLang="en-US" sz="1800" dirty="0">
                <a:latin typeface="Courier New" panose="02070309020205020404" pitchFamily="49" charset="0"/>
                <a:cs typeface="Courier New" panose="02070309020205020404" pitchFamily="49" charset="0"/>
              </a:rPr>
              <a:t>();</a:t>
            </a:r>
          </a:p>
        </p:txBody>
      </p:sp>
      <p:pic>
        <p:nvPicPr>
          <p:cNvPr id="6" name="Picture 5">
            <a:extLst>
              <a:ext uri="{FF2B5EF4-FFF2-40B4-BE49-F238E27FC236}">
                <a16:creationId xmlns:a16="http://schemas.microsoft.com/office/drawing/2014/main" id="{DB0B9AC3-77AF-DE35-D996-CF8537FB998B}"/>
              </a:ext>
            </a:extLst>
          </p:cNvPr>
          <p:cNvPicPr>
            <a:picLocks noChangeAspect="1"/>
          </p:cNvPicPr>
          <p:nvPr/>
        </p:nvPicPr>
        <p:blipFill>
          <a:blip r:embed="rId6"/>
          <a:stretch>
            <a:fillRect/>
          </a:stretch>
        </p:blipFill>
        <p:spPr>
          <a:xfrm>
            <a:off x="6781800" y="1358900"/>
            <a:ext cx="1714739" cy="2305372"/>
          </a:xfrm>
          <a:prstGeom prst="rect">
            <a:avLst/>
          </a:prstGeom>
        </p:spPr>
      </p:pic>
      <p:sp>
        <p:nvSpPr>
          <p:cNvPr id="7" name="TextBox 19">
            <a:extLst>
              <a:ext uri="{FF2B5EF4-FFF2-40B4-BE49-F238E27FC236}">
                <a16:creationId xmlns:a16="http://schemas.microsoft.com/office/drawing/2014/main" id="{EC1C0BA7-FD3F-3FCC-6ACE-684C8CB0D1EC}"/>
              </a:ext>
            </a:extLst>
          </p:cNvPr>
          <p:cNvSpPr txBox="1">
            <a:spLocks noChangeArrowheads="1"/>
          </p:cNvSpPr>
          <p:nvPr/>
        </p:nvSpPr>
        <p:spPr bwMode="auto">
          <a:xfrm>
            <a:off x="6038969" y="5257712"/>
            <a:ext cx="2318657" cy="646331"/>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Weapon attacks!</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Pew! Pew!</a:t>
            </a:r>
          </a:p>
        </p:txBody>
      </p:sp>
      <p:sp>
        <p:nvSpPr>
          <p:cNvPr id="10" name="TextBox 9">
            <a:extLst>
              <a:ext uri="{FF2B5EF4-FFF2-40B4-BE49-F238E27FC236}">
                <a16:creationId xmlns:a16="http://schemas.microsoft.com/office/drawing/2014/main" id="{94EDF83E-1758-ED05-D833-C730E233C8BC}"/>
              </a:ext>
            </a:extLst>
          </p:cNvPr>
          <p:cNvSpPr txBox="1"/>
          <p:nvPr/>
        </p:nvSpPr>
        <p:spPr>
          <a:xfrm>
            <a:off x="6038969" y="4815985"/>
            <a:ext cx="1600200" cy="402282"/>
          </a:xfrm>
          <a:prstGeom prst="rect">
            <a:avLst/>
          </a:prstGeom>
          <a:noFill/>
        </p:spPr>
        <p:txBody>
          <a:bodyPr wrap="square">
            <a:spAutoFit/>
          </a:bodyPr>
          <a:lstStyle/>
          <a:p>
            <a:pPr>
              <a:spcBef>
                <a:spcPct val="0"/>
              </a:spcBef>
              <a:buClrTx/>
              <a:buSzTx/>
              <a:buFontTx/>
              <a:buNone/>
            </a:pPr>
            <a:r>
              <a:rPr kumimoji="0" lang="en-US" altLang="en-US" sz="2000" b="1" dirty="0">
                <a:ea typeface="Verdana" panose="020B0604030504040204" pitchFamily="34" charset="0"/>
                <a:cs typeface="Courier New" panose="02070309020205020404" pitchFamily="49" charset="0"/>
              </a:rPr>
              <a:t>Output:</a:t>
            </a:r>
          </a:p>
        </p:txBody>
      </p:sp>
      <p:sp>
        <p:nvSpPr>
          <p:cNvPr id="4" name="Rectangle 3">
            <a:extLst>
              <a:ext uri="{FF2B5EF4-FFF2-40B4-BE49-F238E27FC236}">
                <a16:creationId xmlns:a16="http://schemas.microsoft.com/office/drawing/2014/main" id="{5B5E934A-5A20-8994-5458-C61BF74A2422}"/>
              </a:ext>
            </a:extLst>
          </p:cNvPr>
          <p:cNvSpPr/>
          <p:nvPr/>
        </p:nvSpPr>
        <p:spPr bwMode="auto">
          <a:xfrm>
            <a:off x="1652026" y="1413328"/>
            <a:ext cx="1080288" cy="317500"/>
          </a:xfrm>
          <a:prstGeom prst="rect">
            <a:avLst/>
          </a:prstGeom>
          <a:noFill/>
          <a:ln w="12700" cap="flat" cmpd="sng" algn="ctr">
            <a:solidFill>
              <a:srgbClr val="C0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Verdana" pitchFamily="34" charset="0"/>
            </a:endParaRPr>
          </a:p>
        </p:txBody>
      </p:sp>
      <p:sp>
        <p:nvSpPr>
          <p:cNvPr id="5" name="Rectangle 4">
            <a:extLst>
              <a:ext uri="{FF2B5EF4-FFF2-40B4-BE49-F238E27FC236}">
                <a16:creationId xmlns:a16="http://schemas.microsoft.com/office/drawing/2014/main" id="{E41FAA49-061D-21C0-7801-F84BE21A95DF}"/>
              </a:ext>
            </a:extLst>
          </p:cNvPr>
          <p:cNvSpPr/>
          <p:nvPr/>
        </p:nvSpPr>
        <p:spPr bwMode="auto">
          <a:xfrm>
            <a:off x="1652026" y="3038021"/>
            <a:ext cx="1167374" cy="295729"/>
          </a:xfrm>
          <a:prstGeom prst="rect">
            <a:avLst/>
          </a:prstGeom>
          <a:noFill/>
          <a:ln w="12700" cap="flat" cmpd="sng" algn="ctr">
            <a:solidFill>
              <a:srgbClr val="C0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Verdana" pitchFamily="34" charset="0"/>
            </a:endParaRPr>
          </a:p>
        </p:txBody>
      </p:sp>
      <p:sp>
        <p:nvSpPr>
          <p:cNvPr id="8" name="Rectangle 15">
            <a:extLst>
              <a:ext uri="{FF2B5EF4-FFF2-40B4-BE49-F238E27FC236}">
                <a16:creationId xmlns:a16="http://schemas.microsoft.com/office/drawing/2014/main" id="{E5BCC7D6-A487-4363-39D9-8094D46F1315}"/>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13</a:t>
            </a:fld>
            <a:endParaRPr lang="en-US" dirty="0"/>
          </a:p>
        </p:txBody>
      </p:sp>
      <p:pic>
        <p:nvPicPr>
          <p:cNvPr id="12" name="Audio 11">
            <a:hlinkClick r:id="" action="ppaction://media"/>
            <a:extLst>
              <a:ext uri="{FF2B5EF4-FFF2-40B4-BE49-F238E27FC236}">
                <a16:creationId xmlns:a16="http://schemas.microsoft.com/office/drawing/2014/main" id="{1B8A9429-F4F8-7F39-E623-B9CE4F92017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pic>
        <p:nvPicPr>
          <p:cNvPr id="13" name="Audio 12">
            <a:hlinkClick r:id="" action="ppaction://media"/>
            <a:extLst>
              <a:ext uri="{FF2B5EF4-FFF2-40B4-BE49-F238E27FC236}">
                <a16:creationId xmlns:a16="http://schemas.microsoft.com/office/drawing/2014/main" id="{26B4E27A-603C-2B9A-BCF9-5B39BBDABFD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spTree>
    <p:custDataLst>
      <p:tags r:id="rId1"/>
    </p:custDataLst>
    <p:extLst>
      <p:ext uri="{BB962C8B-B14F-4D97-AF65-F5344CB8AC3E}">
        <p14:creationId xmlns:p14="http://schemas.microsoft.com/office/powerpoint/2010/main" val="2492079121"/>
      </p:ext>
    </p:extLst>
  </p:cSld>
  <p:clrMapOvr>
    <a:masterClrMapping/>
  </p:clrMapOvr>
  <p:transition spd="med" advTm="44636">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2"/>
                                        </p:tgtEl>
                                      </p:cBhvr>
                                    </p:cmd>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1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10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12"/>
                </p:tgtEl>
              </p:cMediaNode>
            </p:audio>
            <p:audio isNarration="1">
              <p:cMediaNode vol="80000" showWhenStopped="0">
                <p:cTn id="29" fill="hold" display="0">
                  <p:stCondLst>
                    <p:cond delay="indefinite"/>
                  </p:stCondLst>
                  <p:endCondLst>
                    <p:cond evt="onStopAudio" delay="0">
                      <p:tgtEl>
                        <p:sldTgt/>
                      </p:tgtEl>
                    </p:cond>
                  </p:endCondLst>
                </p:cTn>
                <p:tgtEl>
                  <p:spTgt spid="13"/>
                </p:tgtEl>
              </p:cMediaNode>
            </p:audio>
          </p:childTnLst>
        </p:cTn>
      </p:par>
    </p:tnLst>
    <p:bldLst>
      <p:bldP spid="7" grpId="0" animBg="1"/>
      <p:bldP spid="10" grpId="0"/>
      <p:bldP spid="4" grpId="0" animBg="1"/>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Interface in C#</a:t>
            </a:r>
          </a:p>
        </p:txBody>
      </p:sp>
      <p:sp>
        <p:nvSpPr>
          <p:cNvPr id="36873" name="TextBox 13"/>
          <p:cNvSpPr txBox="1">
            <a:spLocks noChangeArrowheads="1"/>
          </p:cNvSpPr>
          <p:nvPr/>
        </p:nvSpPr>
        <p:spPr bwMode="auto">
          <a:xfrm>
            <a:off x="3352800" y="1066800"/>
            <a:ext cx="5021263"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dirty="0">
                <a:solidFill>
                  <a:srgbClr val="FF0000"/>
                </a:solidFill>
                <a:latin typeface="Courier" pitchFamily="49" charset="0"/>
              </a:rPr>
              <a:t>interface</a:t>
            </a:r>
            <a:r>
              <a:rPr kumimoji="0" lang="en-US" altLang="en-US" sz="1800" b="0" dirty="0">
                <a:latin typeface="Courier" pitchFamily="49" charset="0"/>
              </a:rPr>
              <a:t> </a:t>
            </a:r>
            <a:r>
              <a:rPr kumimoji="0" lang="en-US" altLang="en-US" sz="1800" b="0" dirty="0" err="1">
                <a:latin typeface="Courier" pitchFamily="49" charset="0"/>
              </a:rPr>
              <a:t>BaseInterface</a:t>
            </a:r>
            <a:r>
              <a:rPr kumimoji="0" lang="en-US" altLang="en-US" sz="1800" b="0" dirty="0">
                <a:latin typeface="Courier" pitchFamily="49" charset="0"/>
              </a:rPr>
              <a:t> {</a:t>
            </a:r>
          </a:p>
          <a:p>
            <a:pPr>
              <a:spcBef>
                <a:spcPct val="0"/>
              </a:spcBef>
              <a:buClrTx/>
              <a:buSzTx/>
              <a:buFontTx/>
              <a:buNone/>
            </a:pPr>
            <a:r>
              <a:rPr kumimoji="0" lang="en-US" altLang="en-US" sz="1800" b="0" dirty="0">
                <a:latin typeface="Courier" pitchFamily="49" charset="0"/>
              </a:rPr>
              <a:t>	// declaration of methods</a:t>
            </a:r>
          </a:p>
          <a:p>
            <a:pPr>
              <a:spcBef>
                <a:spcPct val="0"/>
              </a:spcBef>
              <a:buClrTx/>
              <a:buSzTx/>
              <a:buFontTx/>
              <a:buNone/>
            </a:pPr>
            <a:r>
              <a:rPr kumimoji="0" lang="en-US" altLang="en-US" sz="1800" b="0" dirty="0">
                <a:latin typeface="Courier" pitchFamily="49" charset="0"/>
              </a:rPr>
              <a:t>   public int op1(int input);</a:t>
            </a:r>
          </a:p>
          <a:p>
            <a:pPr>
              <a:spcBef>
                <a:spcPct val="0"/>
              </a:spcBef>
              <a:buClrTx/>
              <a:buSzTx/>
              <a:buFontTx/>
              <a:buNone/>
            </a:pPr>
            <a:endParaRPr kumimoji="0" lang="en-US" altLang="en-US" sz="1800" b="0" dirty="0">
              <a:latin typeface="Courier" pitchFamily="49" charset="0"/>
            </a:endParaRPr>
          </a:p>
          <a:p>
            <a:pPr>
              <a:spcBef>
                <a:spcPct val="0"/>
              </a:spcBef>
              <a:buClrTx/>
              <a:buSzTx/>
              <a:buFontTx/>
              <a:buNone/>
            </a:pPr>
            <a:r>
              <a:rPr kumimoji="0" lang="en-US" altLang="en-US" sz="1800" b="0" dirty="0">
                <a:latin typeface="Courier" pitchFamily="49" charset="0"/>
              </a:rPr>
              <a:t>}</a:t>
            </a:r>
          </a:p>
        </p:txBody>
      </p:sp>
      <p:sp>
        <p:nvSpPr>
          <p:cNvPr id="36874" name="TextBox 14"/>
          <p:cNvSpPr txBox="1">
            <a:spLocks noChangeArrowheads="1"/>
          </p:cNvSpPr>
          <p:nvPr/>
        </p:nvSpPr>
        <p:spPr bwMode="auto">
          <a:xfrm>
            <a:off x="3320143" y="3132523"/>
            <a:ext cx="5029200"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b="0" dirty="0">
                <a:latin typeface="Courier" pitchFamily="49" charset="0"/>
              </a:rPr>
              <a:t>class </a:t>
            </a:r>
            <a:r>
              <a:rPr kumimoji="0" lang="en-US" altLang="en-US" sz="1800" b="0" dirty="0" err="1">
                <a:latin typeface="Courier" pitchFamily="49" charset="0"/>
              </a:rPr>
              <a:t>ConcreteClass</a:t>
            </a:r>
            <a:r>
              <a:rPr kumimoji="0" lang="en-US" altLang="en-US" sz="1800" b="0" dirty="0">
                <a:latin typeface="Courier" pitchFamily="49" charset="0"/>
              </a:rPr>
              <a:t> </a:t>
            </a:r>
            <a:r>
              <a:rPr kumimoji="0" lang="en-US" altLang="en-US" sz="1800" dirty="0">
                <a:solidFill>
                  <a:srgbClr val="FF0000"/>
                </a:solidFill>
                <a:latin typeface="Courier" pitchFamily="49" charset="0"/>
              </a:rPr>
              <a:t>: </a:t>
            </a:r>
            <a:r>
              <a:rPr kumimoji="0" lang="en-US" altLang="en-US" sz="1800" b="0" dirty="0" err="1">
                <a:latin typeface="Courier" pitchFamily="49" charset="0"/>
              </a:rPr>
              <a:t>BaseInterface</a:t>
            </a:r>
            <a:r>
              <a:rPr kumimoji="0" lang="en-US" altLang="en-US" sz="1800" b="0" dirty="0">
                <a:latin typeface="Courier" pitchFamily="49" charset="0"/>
              </a:rPr>
              <a:t> {</a:t>
            </a:r>
          </a:p>
          <a:p>
            <a:pPr>
              <a:spcBef>
                <a:spcPct val="0"/>
              </a:spcBef>
              <a:buClrTx/>
              <a:buSzTx/>
              <a:buFontTx/>
              <a:buNone/>
            </a:pPr>
            <a:r>
              <a:rPr kumimoji="0" lang="en-US" altLang="en-US" sz="1800" b="0" dirty="0">
                <a:latin typeface="Courier" pitchFamily="49" charset="0"/>
              </a:rPr>
              <a:t>	// Implementation of methods</a:t>
            </a:r>
          </a:p>
          <a:p>
            <a:pPr>
              <a:spcBef>
                <a:spcPct val="0"/>
              </a:spcBef>
              <a:buClrTx/>
              <a:buSzTx/>
              <a:buFontTx/>
              <a:buNone/>
            </a:pPr>
            <a:r>
              <a:rPr kumimoji="0" lang="en-US" altLang="en-US" sz="1800" dirty="0">
                <a:latin typeface="Courier" pitchFamily="49" charset="0"/>
              </a:rPr>
              <a:t>   </a:t>
            </a:r>
            <a:r>
              <a:rPr kumimoji="0" lang="en-US" altLang="en-US" sz="1800" dirty="0">
                <a:solidFill>
                  <a:srgbClr val="FF0000"/>
                </a:solidFill>
                <a:latin typeface="Courier" pitchFamily="49" charset="0"/>
              </a:rPr>
              <a:t>public int op1(int input) {</a:t>
            </a:r>
          </a:p>
          <a:p>
            <a:pPr>
              <a:spcBef>
                <a:spcPct val="0"/>
              </a:spcBef>
              <a:buClrTx/>
              <a:buSzTx/>
              <a:buFontTx/>
              <a:buNone/>
            </a:pPr>
            <a:r>
              <a:rPr kumimoji="0" lang="en-US" altLang="en-US" sz="1800" dirty="0">
                <a:solidFill>
                  <a:srgbClr val="FF0000"/>
                </a:solidFill>
                <a:latin typeface="Courier" pitchFamily="49" charset="0"/>
              </a:rPr>
              <a:t>      ...</a:t>
            </a:r>
          </a:p>
          <a:p>
            <a:pPr>
              <a:spcBef>
                <a:spcPct val="0"/>
              </a:spcBef>
              <a:buClrTx/>
              <a:buSzTx/>
              <a:buFontTx/>
              <a:buNone/>
            </a:pPr>
            <a:r>
              <a:rPr kumimoji="0" lang="en-US" altLang="en-US" sz="1800" dirty="0">
                <a:solidFill>
                  <a:srgbClr val="FF0000"/>
                </a:solidFill>
                <a:latin typeface="Courier" pitchFamily="49" charset="0"/>
              </a:rPr>
              <a:t>   }</a:t>
            </a:r>
          </a:p>
          <a:p>
            <a:pPr>
              <a:spcBef>
                <a:spcPct val="0"/>
              </a:spcBef>
              <a:buClrTx/>
              <a:buSzTx/>
              <a:buFontTx/>
              <a:buNone/>
            </a:pPr>
            <a:endParaRPr kumimoji="0" lang="en-US" altLang="en-US" sz="1800" b="0" dirty="0">
              <a:latin typeface="Courier" pitchFamily="49" charset="0"/>
            </a:endParaRPr>
          </a:p>
          <a:p>
            <a:pPr>
              <a:spcBef>
                <a:spcPct val="0"/>
              </a:spcBef>
              <a:buClrTx/>
              <a:buSzTx/>
              <a:buFontTx/>
              <a:buNone/>
            </a:pPr>
            <a:r>
              <a:rPr kumimoji="0" lang="en-US" altLang="en-US" sz="1800" b="0" dirty="0">
                <a:latin typeface="Courier" pitchFamily="49" charset="0"/>
              </a:rPr>
              <a:t>}</a:t>
            </a:r>
          </a:p>
        </p:txBody>
      </p:sp>
      <p:cxnSp>
        <p:nvCxnSpPr>
          <p:cNvPr id="5" name="Straight Arrow Connector 4">
            <a:extLst>
              <a:ext uri="{FF2B5EF4-FFF2-40B4-BE49-F238E27FC236}">
                <a16:creationId xmlns:a16="http://schemas.microsoft.com/office/drawing/2014/main" id="{5285AF2A-F303-45EE-8107-AE695767E087}"/>
              </a:ext>
            </a:extLst>
          </p:cNvPr>
          <p:cNvCxnSpPr/>
          <p:nvPr/>
        </p:nvCxnSpPr>
        <p:spPr bwMode="auto">
          <a:xfrm flipH="1">
            <a:off x="7467600" y="1828800"/>
            <a:ext cx="609600" cy="0"/>
          </a:xfrm>
          <a:prstGeom prst="straightConnector1">
            <a:avLst/>
          </a:prstGeom>
          <a:solidFill>
            <a:schemeClr val="accent1"/>
          </a:solidFill>
          <a:ln w="28575" cap="flat" cmpd="sng" algn="ctr">
            <a:solidFill>
              <a:srgbClr val="FF0000"/>
            </a:solidFill>
            <a:prstDash val="solid"/>
            <a:round/>
            <a:headEnd type="none" w="sm" len="sm"/>
            <a:tailEnd type="triangle"/>
          </a:ln>
          <a:effectLst/>
        </p:spPr>
      </p:cxnSp>
      <p:pic>
        <p:nvPicPr>
          <p:cNvPr id="8" name="Picture 7">
            <a:extLst>
              <a:ext uri="{FF2B5EF4-FFF2-40B4-BE49-F238E27FC236}">
                <a16:creationId xmlns:a16="http://schemas.microsoft.com/office/drawing/2014/main" id="{767680E1-D000-E0E7-F628-11EACBA0A1AC}"/>
              </a:ext>
            </a:extLst>
          </p:cNvPr>
          <p:cNvPicPr>
            <a:picLocks noChangeAspect="1"/>
          </p:cNvPicPr>
          <p:nvPr/>
        </p:nvPicPr>
        <p:blipFill>
          <a:blip r:embed="rId6"/>
          <a:stretch>
            <a:fillRect/>
          </a:stretch>
        </p:blipFill>
        <p:spPr>
          <a:xfrm>
            <a:off x="245670" y="1524000"/>
            <a:ext cx="2810267" cy="2762636"/>
          </a:xfrm>
          <a:prstGeom prst="rect">
            <a:avLst/>
          </a:prstGeom>
        </p:spPr>
      </p:pic>
      <p:sp>
        <p:nvSpPr>
          <p:cNvPr id="4" name="Rectangle 15">
            <a:extLst>
              <a:ext uri="{FF2B5EF4-FFF2-40B4-BE49-F238E27FC236}">
                <a16:creationId xmlns:a16="http://schemas.microsoft.com/office/drawing/2014/main" id="{DE4C716A-9CB4-1974-CAC6-B92533F6B383}"/>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14</a:t>
            </a:fld>
            <a:endParaRPr lang="en-US" dirty="0"/>
          </a:p>
        </p:txBody>
      </p:sp>
      <p:pic>
        <p:nvPicPr>
          <p:cNvPr id="21" name="Audio 20">
            <a:hlinkClick r:id="" action="ppaction://media"/>
            <a:extLst>
              <a:ext uri="{FF2B5EF4-FFF2-40B4-BE49-F238E27FC236}">
                <a16:creationId xmlns:a16="http://schemas.microsoft.com/office/drawing/2014/main" id="{D5FAE660-2D90-F3A4-BED6-566756C5D33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pic>
        <p:nvPicPr>
          <p:cNvPr id="22" name="Audio 21">
            <a:hlinkClick r:id="" action="ppaction://media"/>
            <a:extLst>
              <a:ext uri="{FF2B5EF4-FFF2-40B4-BE49-F238E27FC236}">
                <a16:creationId xmlns:a16="http://schemas.microsoft.com/office/drawing/2014/main" id="{24AC4601-AC60-87F5-8981-BA1229F60B6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spTree>
    <p:custDataLst>
      <p:tags r:id="rId1"/>
    </p:custDataLst>
  </p:cSld>
  <p:clrMapOvr>
    <a:masterClrMapping/>
  </p:clrMapOvr>
  <p:transition spd="med" advTm="10088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21"/>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6873">
                                            <p:txEl>
                                              <p:pRg st="0" end="0"/>
                                            </p:txEl>
                                          </p:spTgt>
                                        </p:tgtEl>
                                        <p:attrNameLst>
                                          <p:attrName>style.visibility</p:attrName>
                                        </p:attrNameLst>
                                      </p:cBhvr>
                                      <p:to>
                                        <p:strVal val="visible"/>
                                      </p:to>
                                    </p:set>
                                    <p:animEffect transition="in" filter="fade">
                                      <p:cBhvr>
                                        <p:cTn id="14" dur="500"/>
                                        <p:tgtEl>
                                          <p:spTgt spid="36873">
                                            <p:txEl>
                                              <p:pRg st="0" end="0"/>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36873">
                                            <p:txEl>
                                              <p:pRg st="1" end="1"/>
                                            </p:txEl>
                                          </p:spTgt>
                                        </p:tgtEl>
                                        <p:attrNameLst>
                                          <p:attrName>style.visibility</p:attrName>
                                        </p:attrNameLst>
                                      </p:cBhvr>
                                      <p:to>
                                        <p:strVal val="visible"/>
                                      </p:to>
                                    </p:set>
                                    <p:animEffect transition="in" filter="fade">
                                      <p:cBhvr>
                                        <p:cTn id="17" dur="500"/>
                                        <p:tgtEl>
                                          <p:spTgt spid="36873">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6873">
                                            <p:txEl>
                                              <p:pRg st="2" end="2"/>
                                            </p:txEl>
                                          </p:spTgt>
                                        </p:tgtEl>
                                        <p:attrNameLst>
                                          <p:attrName>style.visibility</p:attrName>
                                        </p:attrNameLst>
                                      </p:cBhvr>
                                      <p:to>
                                        <p:strVal val="visible"/>
                                      </p:to>
                                    </p:set>
                                    <p:animEffect transition="in" filter="fade">
                                      <p:cBhvr>
                                        <p:cTn id="20" dur="500"/>
                                        <p:tgtEl>
                                          <p:spTgt spid="36873">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6873">
                                            <p:txEl>
                                              <p:pRg st="4" end="4"/>
                                            </p:txEl>
                                          </p:spTgt>
                                        </p:tgtEl>
                                        <p:attrNameLst>
                                          <p:attrName>style.visibility</p:attrName>
                                        </p:attrNameLst>
                                      </p:cBhvr>
                                      <p:to>
                                        <p:strVal val="visible"/>
                                      </p:to>
                                    </p:set>
                                    <p:animEffect transition="in" filter="fade">
                                      <p:cBhvr>
                                        <p:cTn id="23" dur="500"/>
                                        <p:tgtEl>
                                          <p:spTgt spid="3687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right)">
                                      <p:cBhvr>
                                        <p:cTn id="28" dur="500"/>
                                        <p:tgtEl>
                                          <p:spTgt spid="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6874">
                                            <p:txEl>
                                              <p:pRg st="0" end="0"/>
                                            </p:txEl>
                                          </p:spTgt>
                                        </p:tgtEl>
                                        <p:attrNameLst>
                                          <p:attrName>style.visibility</p:attrName>
                                        </p:attrNameLst>
                                      </p:cBhvr>
                                      <p:to>
                                        <p:strVal val="visible"/>
                                      </p:to>
                                    </p:set>
                                    <p:animEffect transition="in" filter="fade">
                                      <p:cBhvr>
                                        <p:cTn id="33" dur="500"/>
                                        <p:tgtEl>
                                          <p:spTgt spid="36874">
                                            <p:txEl>
                                              <p:pRg st="0" end="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6874">
                                            <p:txEl>
                                              <p:pRg st="1" end="1"/>
                                            </p:txEl>
                                          </p:spTgt>
                                        </p:tgtEl>
                                        <p:attrNameLst>
                                          <p:attrName>style.visibility</p:attrName>
                                        </p:attrNameLst>
                                      </p:cBhvr>
                                      <p:to>
                                        <p:strVal val="visible"/>
                                      </p:to>
                                    </p:set>
                                    <p:animEffect transition="in" filter="fade">
                                      <p:cBhvr>
                                        <p:cTn id="36" dur="500"/>
                                        <p:tgtEl>
                                          <p:spTgt spid="36874">
                                            <p:txEl>
                                              <p:pRg st="1" end="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6874">
                                            <p:txEl>
                                              <p:pRg st="2" end="2"/>
                                            </p:txEl>
                                          </p:spTgt>
                                        </p:tgtEl>
                                        <p:attrNameLst>
                                          <p:attrName>style.visibility</p:attrName>
                                        </p:attrNameLst>
                                      </p:cBhvr>
                                      <p:to>
                                        <p:strVal val="visible"/>
                                      </p:to>
                                    </p:set>
                                    <p:animEffect transition="in" filter="fade">
                                      <p:cBhvr>
                                        <p:cTn id="39" dur="500"/>
                                        <p:tgtEl>
                                          <p:spTgt spid="36874">
                                            <p:txEl>
                                              <p:pRg st="2" end="2"/>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6874">
                                            <p:txEl>
                                              <p:pRg st="3" end="3"/>
                                            </p:txEl>
                                          </p:spTgt>
                                        </p:tgtEl>
                                        <p:attrNameLst>
                                          <p:attrName>style.visibility</p:attrName>
                                        </p:attrNameLst>
                                      </p:cBhvr>
                                      <p:to>
                                        <p:strVal val="visible"/>
                                      </p:to>
                                    </p:set>
                                    <p:animEffect transition="in" filter="fade">
                                      <p:cBhvr>
                                        <p:cTn id="42" dur="500"/>
                                        <p:tgtEl>
                                          <p:spTgt spid="36874">
                                            <p:txEl>
                                              <p:pRg st="3" end="3"/>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6874">
                                            <p:txEl>
                                              <p:pRg st="4" end="4"/>
                                            </p:txEl>
                                          </p:spTgt>
                                        </p:tgtEl>
                                        <p:attrNameLst>
                                          <p:attrName>style.visibility</p:attrName>
                                        </p:attrNameLst>
                                      </p:cBhvr>
                                      <p:to>
                                        <p:strVal val="visible"/>
                                      </p:to>
                                    </p:set>
                                    <p:animEffect transition="in" filter="fade">
                                      <p:cBhvr>
                                        <p:cTn id="45" dur="500"/>
                                        <p:tgtEl>
                                          <p:spTgt spid="36874">
                                            <p:txEl>
                                              <p:pRg st="4" end="4"/>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36874">
                                            <p:txEl>
                                              <p:pRg st="6" end="6"/>
                                            </p:txEl>
                                          </p:spTgt>
                                        </p:tgtEl>
                                        <p:attrNameLst>
                                          <p:attrName>style.visibility</p:attrName>
                                        </p:attrNameLst>
                                      </p:cBhvr>
                                      <p:to>
                                        <p:strVal val="visible"/>
                                      </p:to>
                                    </p:set>
                                    <p:animEffect transition="in" filter="fade">
                                      <p:cBhvr>
                                        <p:cTn id="48" dur="500"/>
                                        <p:tgtEl>
                                          <p:spTgt spid="3687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9" fill="hold" display="0">
                  <p:stCondLst>
                    <p:cond delay="indefinite"/>
                  </p:stCondLst>
                  <p:endCondLst>
                    <p:cond evt="onStopAudio" delay="0">
                      <p:tgtEl>
                        <p:sldTgt/>
                      </p:tgtEl>
                    </p:cond>
                  </p:endCondLst>
                </p:cTn>
                <p:tgtEl>
                  <p:spTgt spid="21"/>
                </p:tgtEl>
              </p:cMediaNode>
            </p:audio>
            <p:audio isNarration="1">
              <p:cMediaNode vol="80000" showWhenStopped="0">
                <p:cTn id="50" fill="hold" display="0">
                  <p:stCondLst>
                    <p:cond delay="indefinite"/>
                  </p:stCondLst>
                  <p:endCondLst>
                    <p:cond evt="onStopAudio" delay="0">
                      <p:tgtEl>
                        <p:sldTgt/>
                      </p:tgtEl>
                    </p:cond>
                  </p:endCondLst>
                </p:cTn>
                <p:tgtEl>
                  <p:spTgt spid="2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9D62B-3FE2-445E-A04F-02D58D322DAC}"/>
              </a:ext>
            </a:extLst>
          </p:cNvPr>
          <p:cNvSpPr>
            <a:spLocks noGrp="1"/>
          </p:cNvSpPr>
          <p:nvPr>
            <p:ph type="title"/>
          </p:nvPr>
        </p:nvSpPr>
        <p:spPr/>
        <p:txBody>
          <a:bodyPr/>
          <a:lstStyle/>
          <a:p>
            <a:r>
              <a:rPr lang="en-US" dirty="0"/>
              <a:t>Summary</a:t>
            </a:r>
            <a:endParaRPr lang="en-GB" dirty="0"/>
          </a:p>
        </p:txBody>
      </p:sp>
      <p:sp>
        <p:nvSpPr>
          <p:cNvPr id="3" name="Content Placeholder 2">
            <a:extLst>
              <a:ext uri="{FF2B5EF4-FFF2-40B4-BE49-F238E27FC236}">
                <a16:creationId xmlns:a16="http://schemas.microsoft.com/office/drawing/2014/main" id="{9D6CE210-239A-4AE1-B13D-6E77CD7FED2A}"/>
              </a:ext>
            </a:extLst>
          </p:cNvPr>
          <p:cNvSpPr>
            <a:spLocks noGrp="1"/>
          </p:cNvSpPr>
          <p:nvPr>
            <p:ph idx="1"/>
          </p:nvPr>
        </p:nvSpPr>
        <p:spPr/>
        <p:txBody>
          <a:bodyPr/>
          <a:lstStyle/>
          <a:p>
            <a:r>
              <a:rPr lang="en-US" dirty="0"/>
              <a:t>Object-Oriented Programming</a:t>
            </a:r>
          </a:p>
          <a:p>
            <a:pPr lvl="1"/>
            <a:r>
              <a:rPr lang="en-US" dirty="0"/>
              <a:t>Encapsulation</a:t>
            </a:r>
          </a:p>
          <a:p>
            <a:pPr lvl="1"/>
            <a:r>
              <a:rPr lang="en-US" dirty="0"/>
              <a:t>Information Hiding</a:t>
            </a:r>
          </a:p>
          <a:p>
            <a:r>
              <a:rPr lang="en-US" dirty="0"/>
              <a:t>UML Class Diagrams</a:t>
            </a:r>
          </a:p>
          <a:p>
            <a:pPr lvl="1"/>
            <a:r>
              <a:rPr lang="en-US" dirty="0"/>
              <a:t>Classes</a:t>
            </a:r>
          </a:p>
          <a:p>
            <a:pPr lvl="1"/>
            <a:r>
              <a:rPr lang="en-US" dirty="0"/>
              <a:t>Associations</a:t>
            </a:r>
          </a:p>
          <a:p>
            <a:r>
              <a:rPr lang="en-US" dirty="0"/>
              <a:t>Inheritance</a:t>
            </a:r>
          </a:p>
          <a:p>
            <a:pPr lvl="1"/>
            <a:r>
              <a:rPr lang="en-US" dirty="0"/>
              <a:t>Polymorphism</a:t>
            </a:r>
          </a:p>
          <a:p>
            <a:pPr lvl="1"/>
            <a:r>
              <a:rPr lang="en-US" dirty="0"/>
              <a:t>Interfaces</a:t>
            </a:r>
          </a:p>
        </p:txBody>
      </p:sp>
      <p:sp>
        <p:nvSpPr>
          <p:cNvPr id="6" name="Rectangle 15">
            <a:extLst>
              <a:ext uri="{FF2B5EF4-FFF2-40B4-BE49-F238E27FC236}">
                <a16:creationId xmlns:a16="http://schemas.microsoft.com/office/drawing/2014/main" id="{3C7866CF-2DDE-2989-E74D-551564500F01}"/>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15</a:t>
            </a:fld>
            <a:endParaRPr lang="en-US" dirty="0"/>
          </a:p>
        </p:txBody>
      </p:sp>
      <p:pic>
        <p:nvPicPr>
          <p:cNvPr id="26" name="Audio 25">
            <a:hlinkClick r:id="" action="ppaction://media"/>
            <a:extLst>
              <a:ext uri="{FF2B5EF4-FFF2-40B4-BE49-F238E27FC236}">
                <a16:creationId xmlns:a16="http://schemas.microsoft.com/office/drawing/2014/main" id="{D3626E64-6B8C-567A-F115-7B367C2FD1E5}"/>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pic>
        <p:nvPicPr>
          <p:cNvPr id="27" name="Audio 26">
            <a:hlinkClick r:id="" action="ppaction://media"/>
            <a:extLst>
              <a:ext uri="{FF2B5EF4-FFF2-40B4-BE49-F238E27FC236}">
                <a16:creationId xmlns:a16="http://schemas.microsoft.com/office/drawing/2014/main" id="{CD546BC1-BE46-834A-3733-BF71D1E315F9}"/>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spTree>
    <p:custDataLst>
      <p:tags r:id="rId1"/>
    </p:custDataLst>
    <p:extLst>
      <p:ext uri="{BB962C8B-B14F-4D97-AF65-F5344CB8AC3E}">
        <p14:creationId xmlns:p14="http://schemas.microsoft.com/office/powerpoint/2010/main" val="1221524586"/>
      </p:ext>
    </p:extLst>
  </p:cSld>
  <p:clrMapOvr>
    <a:masterClrMapping/>
  </p:clrMapOvr>
  <p:transition spd="med" advTm="5269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6"/>
                </p:tgtEl>
              </p:cMediaNode>
            </p:audio>
            <p:audio isNarration="1">
              <p:cMediaNode vol="80000" showWhenStopped="0">
                <p:cTn id="11" fill="hold" display="0">
                  <p:stCondLst>
                    <p:cond delay="indefinite"/>
                  </p:stCondLst>
                  <p:endCondLst>
                    <p:cond evt="onStopAudio" delay="0">
                      <p:tgtEl>
                        <p:sldTgt/>
                      </p:tgtEl>
                    </p:cond>
                  </p:endCondLst>
                </p:cTn>
                <p:tgtEl>
                  <p:spTgt spid="2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3"/>
          <p:cNvSpPr>
            <a:spLocks noGrp="1" noChangeArrowheads="1"/>
          </p:cNvSpPr>
          <p:nvPr>
            <p:ph idx="1"/>
          </p:nvPr>
        </p:nvSpPr>
        <p:spPr/>
        <p:txBody>
          <a:bodyPr/>
          <a:lstStyle/>
          <a:p>
            <a:pPr eaLnBrk="1" hangingPunct="1"/>
            <a:r>
              <a:rPr lang="en-US" dirty="0">
                <a:ea typeface="ＭＳ Ｐゴシック" charset="-128"/>
              </a:rPr>
              <a:t>Object-Oriented Programming organizes software into objects</a:t>
            </a:r>
          </a:p>
          <a:p>
            <a:pPr lvl="1" eaLnBrk="1" hangingPunct="1"/>
            <a:r>
              <a:rPr lang="en-US" dirty="0">
                <a:ea typeface="ＭＳ Ｐゴシック" charset="-128"/>
              </a:rPr>
              <a:t>The type of an object is called a </a:t>
            </a:r>
            <a:r>
              <a:rPr lang="en-US" dirty="0">
                <a:solidFill>
                  <a:srgbClr val="FF0000"/>
                </a:solidFill>
                <a:ea typeface="ＭＳ Ｐゴシック" charset="-128"/>
              </a:rPr>
              <a:t>class</a:t>
            </a:r>
          </a:p>
          <a:p>
            <a:pPr eaLnBrk="1" hangingPunct="1"/>
            <a:r>
              <a:rPr lang="en-US" dirty="0">
                <a:ea typeface="ＭＳ Ｐゴシック" charset="-128"/>
              </a:rPr>
              <a:t>Each class can contain</a:t>
            </a:r>
          </a:p>
          <a:p>
            <a:pPr lvl="1" eaLnBrk="1" hangingPunct="1"/>
            <a:r>
              <a:rPr lang="en-US" dirty="0">
                <a:ea typeface="ＭＳ Ｐゴシック" charset="-128"/>
              </a:rPr>
              <a:t>Attributes (data)</a:t>
            </a:r>
          </a:p>
          <a:p>
            <a:pPr lvl="1" eaLnBrk="1" hangingPunct="1"/>
            <a:r>
              <a:rPr lang="en-US" dirty="0">
                <a:ea typeface="ＭＳ Ｐゴシック" charset="-128"/>
              </a:rPr>
              <a:t>Operations (or methods)</a:t>
            </a:r>
          </a:p>
          <a:p>
            <a:pPr eaLnBrk="1" hangingPunct="1"/>
            <a:r>
              <a:rPr lang="en-US" dirty="0">
                <a:ea typeface="ＭＳ Ｐゴシック" charset="-128"/>
              </a:rPr>
              <a:t>An </a:t>
            </a:r>
            <a:r>
              <a:rPr lang="en-US" dirty="0">
                <a:solidFill>
                  <a:srgbClr val="FF0000"/>
                </a:solidFill>
                <a:ea typeface="ＭＳ Ｐゴシック" charset="-128"/>
              </a:rPr>
              <a:t>object</a:t>
            </a:r>
            <a:r>
              <a:rPr lang="en-US" dirty="0">
                <a:ea typeface="ＭＳ Ｐゴシック" charset="-128"/>
              </a:rPr>
              <a:t> is an instance of a class</a:t>
            </a:r>
          </a:p>
          <a:p>
            <a:pPr eaLnBrk="1" hangingPunct="1"/>
            <a:endParaRPr lang="en-US" dirty="0">
              <a:ea typeface="ＭＳ Ｐゴシック" charset="-128"/>
            </a:endParaRPr>
          </a:p>
          <a:p>
            <a:pPr eaLnBrk="1" hangingPunct="1"/>
            <a:endParaRPr lang="en-US" dirty="0">
              <a:ea typeface="ＭＳ Ｐゴシック" charset="-128"/>
            </a:endParaRPr>
          </a:p>
        </p:txBody>
      </p:sp>
      <p:sp>
        <p:nvSpPr>
          <p:cNvPr id="6" name="Rectangle 2"/>
          <p:cNvSpPr>
            <a:spLocks noGrp="1" noChangeArrowheads="1"/>
          </p:cNvSpPr>
          <p:nvPr>
            <p:ph type="title"/>
          </p:nvPr>
        </p:nvSpPr>
        <p:spPr>
          <a:xfrm>
            <a:off x="0" y="127000"/>
            <a:ext cx="9067800" cy="457200"/>
          </a:xfrm>
        </p:spPr>
        <p:txBody>
          <a:bodyPr/>
          <a:lstStyle/>
          <a:p>
            <a:pPr eaLnBrk="1" hangingPunct="1"/>
            <a:r>
              <a:rPr lang="en-US" sz="3400" noProof="1">
                <a:ea typeface="ＭＳ Ｐゴシック" charset="-128"/>
              </a:rPr>
              <a:t>Object-Oriented Programming (OOP)</a:t>
            </a:r>
            <a:endParaRPr lang="en-US" sz="3400" dirty="0">
              <a:ea typeface="ＭＳ Ｐゴシック" charset="-128"/>
            </a:endParaRPr>
          </a:p>
        </p:txBody>
      </p:sp>
      <p:sp>
        <p:nvSpPr>
          <p:cNvPr id="2" name="Rectangle 15">
            <a:extLst>
              <a:ext uri="{FF2B5EF4-FFF2-40B4-BE49-F238E27FC236}">
                <a16:creationId xmlns:a16="http://schemas.microsoft.com/office/drawing/2014/main" id="{02017BDD-43ED-73F9-2347-1387EE3576D1}"/>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2</a:t>
            </a:fld>
            <a:endParaRPr lang="en-US" dirty="0"/>
          </a:p>
        </p:txBody>
      </p:sp>
      <p:pic>
        <p:nvPicPr>
          <p:cNvPr id="12" name="Audio 11">
            <a:hlinkClick r:id="" action="ppaction://media"/>
            <a:extLst>
              <a:ext uri="{FF2B5EF4-FFF2-40B4-BE49-F238E27FC236}">
                <a16:creationId xmlns:a16="http://schemas.microsoft.com/office/drawing/2014/main" id="{EDBE5E1F-FD8E-8DBE-1498-651B44525B1C}"/>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pic>
        <p:nvPicPr>
          <p:cNvPr id="13" name="Audio 12">
            <a:hlinkClick r:id="" action="ppaction://media"/>
            <a:extLst>
              <a:ext uri="{FF2B5EF4-FFF2-40B4-BE49-F238E27FC236}">
                <a16:creationId xmlns:a16="http://schemas.microsoft.com/office/drawing/2014/main" id="{7CE636D4-8084-B4AA-4257-2101B22C8299}"/>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spTree>
    <p:custDataLst>
      <p:tags r:id="rId1"/>
    </p:custDataLst>
  </p:cSld>
  <p:clrMapOvr>
    <a:masterClrMapping/>
  </p:clrMapOvr>
  <p:transition spd="med" advTm="7709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2"/>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5603">
                                            <p:txEl>
                                              <p:pRg st="0" end="0"/>
                                            </p:txEl>
                                          </p:spTgt>
                                        </p:tgtEl>
                                        <p:attrNameLst>
                                          <p:attrName>style.visibility</p:attrName>
                                        </p:attrNameLst>
                                      </p:cBhvr>
                                      <p:to>
                                        <p:strVal val="visible"/>
                                      </p:to>
                                    </p:set>
                                    <p:animEffect transition="in" filter="fade">
                                      <p:cBhvr>
                                        <p:cTn id="14" dur="500"/>
                                        <p:tgtEl>
                                          <p:spTgt spid="2560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5603">
                                            <p:txEl>
                                              <p:pRg st="1" end="1"/>
                                            </p:txEl>
                                          </p:spTgt>
                                        </p:tgtEl>
                                        <p:attrNameLst>
                                          <p:attrName>style.visibility</p:attrName>
                                        </p:attrNameLst>
                                      </p:cBhvr>
                                      <p:to>
                                        <p:strVal val="visible"/>
                                      </p:to>
                                    </p:set>
                                    <p:animEffect transition="in" filter="fade">
                                      <p:cBhvr>
                                        <p:cTn id="19" dur="500"/>
                                        <p:tgtEl>
                                          <p:spTgt spid="2560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5603">
                                            <p:txEl>
                                              <p:pRg st="2" end="2"/>
                                            </p:txEl>
                                          </p:spTgt>
                                        </p:tgtEl>
                                        <p:attrNameLst>
                                          <p:attrName>style.visibility</p:attrName>
                                        </p:attrNameLst>
                                      </p:cBhvr>
                                      <p:to>
                                        <p:strVal val="visible"/>
                                      </p:to>
                                    </p:set>
                                    <p:animEffect transition="in" filter="fade">
                                      <p:cBhvr>
                                        <p:cTn id="24" dur="500"/>
                                        <p:tgtEl>
                                          <p:spTgt spid="25603">
                                            <p:txEl>
                                              <p:pRg st="2" end="2"/>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25603">
                                            <p:txEl>
                                              <p:pRg st="3" end="3"/>
                                            </p:txEl>
                                          </p:spTgt>
                                        </p:tgtEl>
                                        <p:attrNameLst>
                                          <p:attrName>style.visibility</p:attrName>
                                        </p:attrNameLst>
                                      </p:cBhvr>
                                      <p:to>
                                        <p:strVal val="visible"/>
                                      </p:to>
                                    </p:set>
                                    <p:animEffect transition="in" filter="fade">
                                      <p:cBhvr>
                                        <p:cTn id="27" dur="500"/>
                                        <p:tgtEl>
                                          <p:spTgt spid="25603">
                                            <p:txEl>
                                              <p:pRg st="3" end="3"/>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25603">
                                            <p:txEl>
                                              <p:pRg st="4" end="4"/>
                                            </p:txEl>
                                          </p:spTgt>
                                        </p:tgtEl>
                                        <p:attrNameLst>
                                          <p:attrName>style.visibility</p:attrName>
                                        </p:attrNameLst>
                                      </p:cBhvr>
                                      <p:to>
                                        <p:strVal val="visible"/>
                                      </p:to>
                                    </p:set>
                                    <p:animEffect transition="in" filter="fade">
                                      <p:cBhvr>
                                        <p:cTn id="30" dur="500"/>
                                        <p:tgtEl>
                                          <p:spTgt spid="25603">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5603">
                                            <p:txEl>
                                              <p:pRg st="5" end="5"/>
                                            </p:txEl>
                                          </p:spTgt>
                                        </p:tgtEl>
                                        <p:attrNameLst>
                                          <p:attrName>style.visibility</p:attrName>
                                        </p:attrNameLst>
                                      </p:cBhvr>
                                      <p:to>
                                        <p:strVal val="visible"/>
                                      </p:to>
                                    </p:set>
                                    <p:animEffect transition="in" filter="fade">
                                      <p:cBhvr>
                                        <p:cTn id="35" dur="500"/>
                                        <p:tgtEl>
                                          <p:spTgt spid="2560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12"/>
                </p:tgtEl>
              </p:cMediaNode>
            </p:audio>
            <p:audio isNarration="1">
              <p:cMediaNode vol="80000" showWhenStopped="0">
                <p:cTn id="37"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3"/>
          <p:cNvSpPr>
            <a:spLocks noGrp="1" noChangeArrowheads="1"/>
          </p:cNvSpPr>
          <p:nvPr>
            <p:ph idx="1"/>
          </p:nvPr>
        </p:nvSpPr>
        <p:spPr/>
        <p:txBody>
          <a:bodyPr/>
          <a:lstStyle/>
          <a:p>
            <a:pPr eaLnBrk="1" hangingPunct="1"/>
            <a:r>
              <a:rPr lang="en-US" dirty="0">
                <a:ea typeface="ＭＳ Ｐゴシック" charset="-128"/>
              </a:rPr>
              <a:t>Encapsulation</a:t>
            </a:r>
          </a:p>
          <a:p>
            <a:pPr lvl="1" eaLnBrk="1" hangingPunct="1"/>
            <a:r>
              <a:rPr lang="en-US" dirty="0">
                <a:ea typeface="ＭＳ Ｐゴシック" charset="-128"/>
              </a:rPr>
              <a:t>The bundling of related data and operations into one place (e.g., in a class)</a:t>
            </a:r>
          </a:p>
          <a:p>
            <a:pPr lvl="1" eaLnBrk="1" hangingPunct="1"/>
            <a:r>
              <a:rPr lang="en-US" dirty="0">
                <a:ea typeface="ＭＳ Ｐゴシック" charset="-128"/>
              </a:rPr>
              <a:t>Helps to restrict changes affecting one element to one place</a:t>
            </a:r>
          </a:p>
          <a:p>
            <a:pPr lvl="1" eaLnBrk="1" hangingPunct="1"/>
            <a:endParaRPr lang="en-US" dirty="0">
              <a:ea typeface="ＭＳ Ｐゴシック" charset="-128"/>
            </a:endParaRPr>
          </a:p>
          <a:p>
            <a:pPr eaLnBrk="1" hangingPunct="1"/>
            <a:r>
              <a:rPr lang="en-US" dirty="0">
                <a:ea typeface="ＭＳ Ｐゴシック" charset="-128"/>
              </a:rPr>
              <a:t>Information Hiding</a:t>
            </a:r>
          </a:p>
          <a:p>
            <a:pPr lvl="1" eaLnBrk="1" hangingPunct="1"/>
            <a:r>
              <a:rPr lang="en-US" dirty="0">
                <a:ea typeface="ＭＳ Ｐゴシック" charset="-128"/>
              </a:rPr>
              <a:t>Concealing the internal details</a:t>
            </a:r>
          </a:p>
          <a:p>
            <a:pPr lvl="1" eaLnBrk="1" hangingPunct="1"/>
            <a:r>
              <a:rPr lang="en-US" dirty="0">
                <a:ea typeface="ＭＳ Ｐゴシック" charset="-128"/>
              </a:rPr>
              <a:t>Allows the use of objects without knowing its internal workings</a:t>
            </a:r>
          </a:p>
          <a:p>
            <a:pPr eaLnBrk="1" hangingPunct="1"/>
            <a:endParaRPr lang="en-US" dirty="0">
              <a:ea typeface="ＭＳ Ｐゴシック" charset="-128"/>
            </a:endParaRPr>
          </a:p>
        </p:txBody>
      </p:sp>
      <p:sp>
        <p:nvSpPr>
          <p:cNvPr id="6" name="Rectangle 2"/>
          <p:cNvSpPr>
            <a:spLocks noGrp="1" noChangeArrowheads="1"/>
          </p:cNvSpPr>
          <p:nvPr>
            <p:ph type="title"/>
          </p:nvPr>
        </p:nvSpPr>
        <p:spPr>
          <a:xfrm>
            <a:off x="0" y="127000"/>
            <a:ext cx="9067800" cy="457200"/>
          </a:xfrm>
        </p:spPr>
        <p:txBody>
          <a:bodyPr/>
          <a:lstStyle/>
          <a:p>
            <a:pPr eaLnBrk="1" hangingPunct="1"/>
            <a:r>
              <a:rPr lang="en-US" sz="3400" noProof="1">
                <a:ea typeface="ＭＳ Ｐゴシック" charset="-128"/>
              </a:rPr>
              <a:t>Object-Oriented (OO) Concepts</a:t>
            </a:r>
            <a:endParaRPr lang="en-US" sz="3400" dirty="0">
              <a:ea typeface="ＭＳ Ｐゴシック" charset="-128"/>
            </a:endParaRPr>
          </a:p>
        </p:txBody>
      </p:sp>
      <p:sp>
        <p:nvSpPr>
          <p:cNvPr id="2" name="Rectangle 15">
            <a:extLst>
              <a:ext uri="{FF2B5EF4-FFF2-40B4-BE49-F238E27FC236}">
                <a16:creationId xmlns:a16="http://schemas.microsoft.com/office/drawing/2014/main" id="{A513E054-A3DA-03A9-EAD7-0D4946E49A3C}"/>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3</a:t>
            </a:fld>
            <a:endParaRPr lang="en-US" dirty="0"/>
          </a:p>
        </p:txBody>
      </p:sp>
      <p:pic>
        <p:nvPicPr>
          <p:cNvPr id="5" name="Audio 4">
            <a:hlinkClick r:id="" action="ppaction://media"/>
            <a:extLst>
              <a:ext uri="{FF2B5EF4-FFF2-40B4-BE49-F238E27FC236}">
                <a16:creationId xmlns:a16="http://schemas.microsoft.com/office/drawing/2014/main" id="{6FE3EE97-A464-076C-00A4-7BF96F421FC3}"/>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pic>
        <p:nvPicPr>
          <p:cNvPr id="7" name="Audio 6">
            <a:hlinkClick r:id="" action="ppaction://media"/>
            <a:extLst>
              <a:ext uri="{FF2B5EF4-FFF2-40B4-BE49-F238E27FC236}">
                <a16:creationId xmlns:a16="http://schemas.microsoft.com/office/drawing/2014/main" id="{CABDB491-0483-5843-A499-C330648CCA36}"/>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spTree>
    <p:custDataLst>
      <p:tags r:id="rId1"/>
    </p:custDataLst>
    <p:extLst>
      <p:ext uri="{BB962C8B-B14F-4D97-AF65-F5344CB8AC3E}">
        <p14:creationId xmlns:p14="http://schemas.microsoft.com/office/powerpoint/2010/main" val="3361532343"/>
      </p:ext>
    </p:extLst>
  </p:cSld>
  <p:clrMapOvr>
    <a:masterClrMapping/>
  </p:clrMapOvr>
  <p:transition spd="med" advTm="73599">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5"/>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5603">
                                            <p:txEl>
                                              <p:pRg st="0" end="0"/>
                                            </p:txEl>
                                          </p:spTgt>
                                        </p:tgtEl>
                                        <p:attrNameLst>
                                          <p:attrName>style.visibility</p:attrName>
                                        </p:attrNameLst>
                                      </p:cBhvr>
                                      <p:to>
                                        <p:strVal val="visible"/>
                                      </p:to>
                                    </p:set>
                                    <p:animEffect transition="in" filter="fade">
                                      <p:cBhvr>
                                        <p:cTn id="14" dur="500"/>
                                        <p:tgtEl>
                                          <p:spTgt spid="25603">
                                            <p:txEl>
                                              <p:pRg st="0" end="0"/>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25603">
                                            <p:txEl>
                                              <p:pRg st="1" end="1"/>
                                            </p:txEl>
                                          </p:spTgt>
                                        </p:tgtEl>
                                        <p:attrNameLst>
                                          <p:attrName>style.visibility</p:attrName>
                                        </p:attrNameLst>
                                      </p:cBhvr>
                                      <p:to>
                                        <p:strVal val="visible"/>
                                      </p:to>
                                    </p:set>
                                    <p:animEffect transition="in" filter="fade">
                                      <p:cBhvr>
                                        <p:cTn id="17" dur="500"/>
                                        <p:tgtEl>
                                          <p:spTgt spid="2560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603">
                                            <p:txEl>
                                              <p:pRg st="2" end="2"/>
                                            </p:txEl>
                                          </p:spTgt>
                                        </p:tgtEl>
                                        <p:attrNameLst>
                                          <p:attrName>style.visibility</p:attrName>
                                        </p:attrNameLst>
                                      </p:cBhvr>
                                      <p:to>
                                        <p:strVal val="visible"/>
                                      </p:to>
                                    </p:set>
                                    <p:animEffect transition="in" filter="fade">
                                      <p:cBhvr>
                                        <p:cTn id="22" dur="500"/>
                                        <p:tgtEl>
                                          <p:spTgt spid="2560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5603">
                                            <p:txEl>
                                              <p:pRg st="4" end="4"/>
                                            </p:txEl>
                                          </p:spTgt>
                                        </p:tgtEl>
                                        <p:attrNameLst>
                                          <p:attrName>style.visibility</p:attrName>
                                        </p:attrNameLst>
                                      </p:cBhvr>
                                      <p:to>
                                        <p:strVal val="visible"/>
                                      </p:to>
                                    </p:set>
                                    <p:animEffect transition="in" filter="fade">
                                      <p:cBhvr>
                                        <p:cTn id="27" dur="500"/>
                                        <p:tgtEl>
                                          <p:spTgt spid="25603">
                                            <p:txEl>
                                              <p:pRg st="4" end="4"/>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25603">
                                            <p:txEl>
                                              <p:pRg st="5" end="5"/>
                                            </p:txEl>
                                          </p:spTgt>
                                        </p:tgtEl>
                                        <p:attrNameLst>
                                          <p:attrName>style.visibility</p:attrName>
                                        </p:attrNameLst>
                                      </p:cBhvr>
                                      <p:to>
                                        <p:strVal val="visible"/>
                                      </p:to>
                                    </p:set>
                                    <p:animEffect transition="in" filter="fade">
                                      <p:cBhvr>
                                        <p:cTn id="30" dur="500"/>
                                        <p:tgtEl>
                                          <p:spTgt spid="2560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5603">
                                            <p:txEl>
                                              <p:pRg st="6" end="6"/>
                                            </p:txEl>
                                          </p:spTgt>
                                        </p:tgtEl>
                                        <p:attrNameLst>
                                          <p:attrName>style.visibility</p:attrName>
                                        </p:attrNameLst>
                                      </p:cBhvr>
                                      <p:to>
                                        <p:strVal val="visible"/>
                                      </p:to>
                                    </p:set>
                                    <p:animEffect transition="in" filter="fade">
                                      <p:cBhvr>
                                        <p:cTn id="35" dur="500"/>
                                        <p:tgtEl>
                                          <p:spTgt spid="256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5"/>
                </p:tgtEl>
              </p:cMediaNode>
            </p:audio>
            <p:audio isNarration="1">
              <p:cMediaNode vol="80000" showWhenStopped="0">
                <p:cTn id="3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D72E2-B667-55EA-8B8F-4A74C75EFB52}"/>
              </a:ext>
            </a:extLst>
          </p:cNvPr>
          <p:cNvSpPr>
            <a:spLocks noGrp="1"/>
          </p:cNvSpPr>
          <p:nvPr>
            <p:ph type="title"/>
          </p:nvPr>
        </p:nvSpPr>
        <p:spPr/>
        <p:txBody>
          <a:bodyPr/>
          <a:lstStyle/>
          <a:p>
            <a:r>
              <a:rPr lang="en-US" dirty="0"/>
              <a:t>UML Classes</a:t>
            </a:r>
            <a:endParaRPr lang="en-GB" dirty="0"/>
          </a:p>
        </p:txBody>
      </p:sp>
      <p:sp>
        <p:nvSpPr>
          <p:cNvPr id="3" name="Content Placeholder 2">
            <a:extLst>
              <a:ext uri="{FF2B5EF4-FFF2-40B4-BE49-F238E27FC236}">
                <a16:creationId xmlns:a16="http://schemas.microsoft.com/office/drawing/2014/main" id="{A1107F93-A68A-62DC-C614-81F629F1D79B}"/>
              </a:ext>
            </a:extLst>
          </p:cNvPr>
          <p:cNvSpPr>
            <a:spLocks noGrp="1"/>
          </p:cNvSpPr>
          <p:nvPr>
            <p:ph idx="1"/>
          </p:nvPr>
        </p:nvSpPr>
        <p:spPr/>
        <p:txBody>
          <a:bodyPr/>
          <a:lstStyle/>
          <a:p>
            <a:r>
              <a:rPr lang="en-US" dirty="0"/>
              <a:t>A Class is</a:t>
            </a:r>
          </a:p>
          <a:p>
            <a:pPr lvl="1"/>
            <a:r>
              <a:rPr lang="en-US" dirty="0"/>
              <a:t>“a description of a set of objects with similar features, semantics and constraints” (OMG, 2009)</a:t>
            </a:r>
            <a:endParaRPr lang="en-GB" dirty="0"/>
          </a:p>
        </p:txBody>
      </p:sp>
      <p:pic>
        <p:nvPicPr>
          <p:cNvPr id="5" name="Picture 4">
            <a:extLst>
              <a:ext uri="{FF2B5EF4-FFF2-40B4-BE49-F238E27FC236}">
                <a16:creationId xmlns:a16="http://schemas.microsoft.com/office/drawing/2014/main" id="{34799BA4-564F-F989-CD64-12D7FACFA629}"/>
              </a:ext>
            </a:extLst>
          </p:cNvPr>
          <p:cNvPicPr>
            <a:picLocks noChangeAspect="1"/>
          </p:cNvPicPr>
          <p:nvPr/>
        </p:nvPicPr>
        <p:blipFill>
          <a:blip r:embed="rId6"/>
          <a:stretch>
            <a:fillRect/>
          </a:stretch>
        </p:blipFill>
        <p:spPr>
          <a:xfrm>
            <a:off x="5638800" y="2971800"/>
            <a:ext cx="2949696" cy="2301411"/>
          </a:xfrm>
          <a:prstGeom prst="rect">
            <a:avLst/>
          </a:prstGeom>
        </p:spPr>
      </p:pic>
      <p:sp>
        <p:nvSpPr>
          <p:cNvPr id="6" name="Text Box 18">
            <a:extLst>
              <a:ext uri="{FF2B5EF4-FFF2-40B4-BE49-F238E27FC236}">
                <a16:creationId xmlns:a16="http://schemas.microsoft.com/office/drawing/2014/main" id="{C77F4E2F-7EE6-1393-33A0-7E821F3D0EA1}"/>
              </a:ext>
            </a:extLst>
          </p:cNvPr>
          <p:cNvSpPr txBox="1">
            <a:spLocks noChangeArrowheads="1"/>
          </p:cNvSpPr>
          <p:nvPr/>
        </p:nvSpPr>
        <p:spPr bwMode="auto">
          <a:xfrm>
            <a:off x="655304" y="3080525"/>
            <a:ext cx="416877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22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lgn="r">
              <a:spcBef>
                <a:spcPct val="0"/>
              </a:spcBef>
              <a:buClrTx/>
              <a:buSzTx/>
              <a:buFontTx/>
              <a:buNone/>
            </a:pPr>
            <a:r>
              <a:rPr kumimoji="0" lang="en-GB" altLang="en-US" sz="2400" b="0" i="1" dirty="0">
                <a:solidFill>
                  <a:srgbClr val="800000"/>
                </a:solidFill>
                <a:latin typeface="Verdana" panose="020B0604030504040204" pitchFamily="34" charset="0"/>
              </a:rPr>
              <a:t>Class name compartment</a:t>
            </a:r>
          </a:p>
        </p:txBody>
      </p:sp>
      <p:sp>
        <p:nvSpPr>
          <p:cNvPr id="7" name="Text Box 19">
            <a:extLst>
              <a:ext uri="{FF2B5EF4-FFF2-40B4-BE49-F238E27FC236}">
                <a16:creationId xmlns:a16="http://schemas.microsoft.com/office/drawing/2014/main" id="{2BD9196E-DD7F-4659-A438-16D52DCACB2C}"/>
              </a:ext>
            </a:extLst>
          </p:cNvPr>
          <p:cNvSpPr txBox="1">
            <a:spLocks noChangeArrowheads="1"/>
          </p:cNvSpPr>
          <p:nvPr/>
        </p:nvSpPr>
        <p:spPr bwMode="auto">
          <a:xfrm>
            <a:off x="714496" y="3782549"/>
            <a:ext cx="389401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22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lgn="r">
              <a:spcBef>
                <a:spcPct val="0"/>
              </a:spcBef>
              <a:buClrTx/>
              <a:buSzTx/>
              <a:buFontTx/>
              <a:buNone/>
            </a:pPr>
            <a:r>
              <a:rPr kumimoji="0" lang="en-GB" altLang="en-US" sz="2400" b="0" i="1" dirty="0">
                <a:solidFill>
                  <a:srgbClr val="800000"/>
                </a:solidFill>
                <a:latin typeface="Verdana" panose="020B0604030504040204" pitchFamily="34" charset="0"/>
              </a:rPr>
              <a:t>Attributes compartment</a:t>
            </a:r>
          </a:p>
        </p:txBody>
      </p:sp>
      <p:sp>
        <p:nvSpPr>
          <p:cNvPr id="8" name="Text Box 20">
            <a:extLst>
              <a:ext uri="{FF2B5EF4-FFF2-40B4-BE49-F238E27FC236}">
                <a16:creationId xmlns:a16="http://schemas.microsoft.com/office/drawing/2014/main" id="{DF1CFD25-3023-B50A-7E25-302C110C3D31}"/>
              </a:ext>
            </a:extLst>
          </p:cNvPr>
          <p:cNvSpPr txBox="1">
            <a:spLocks noChangeArrowheads="1"/>
          </p:cNvSpPr>
          <p:nvPr/>
        </p:nvSpPr>
        <p:spPr bwMode="auto">
          <a:xfrm>
            <a:off x="714496" y="4556116"/>
            <a:ext cx="407692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22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lgn="r">
              <a:spcBef>
                <a:spcPct val="0"/>
              </a:spcBef>
              <a:buClrTx/>
              <a:buSzTx/>
              <a:buFontTx/>
              <a:buNone/>
            </a:pPr>
            <a:r>
              <a:rPr kumimoji="0" lang="en-GB" altLang="en-US" sz="2400" b="0" i="1" dirty="0">
                <a:solidFill>
                  <a:srgbClr val="800000"/>
                </a:solidFill>
                <a:latin typeface="Verdana" panose="020B0604030504040204" pitchFamily="34" charset="0"/>
              </a:rPr>
              <a:t>Operations compartment</a:t>
            </a:r>
          </a:p>
        </p:txBody>
      </p:sp>
      <p:sp>
        <p:nvSpPr>
          <p:cNvPr id="9" name="Line 21">
            <a:extLst>
              <a:ext uri="{FF2B5EF4-FFF2-40B4-BE49-F238E27FC236}">
                <a16:creationId xmlns:a16="http://schemas.microsoft.com/office/drawing/2014/main" id="{51BC09A5-2A3D-819D-A291-632294F120B4}"/>
              </a:ext>
            </a:extLst>
          </p:cNvPr>
          <p:cNvSpPr>
            <a:spLocks noChangeShapeType="1"/>
          </p:cNvSpPr>
          <p:nvPr/>
        </p:nvSpPr>
        <p:spPr bwMode="auto">
          <a:xfrm flipV="1">
            <a:off x="4845850" y="3311358"/>
            <a:ext cx="772659" cy="0"/>
          </a:xfrm>
          <a:prstGeom prst="line">
            <a:avLst/>
          </a:prstGeom>
          <a:noFill/>
          <a:ln w="38100">
            <a:solidFill>
              <a:srgbClr val="993300"/>
            </a:solidFill>
            <a:prstDash val="dash"/>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10" name="Line 22">
            <a:extLst>
              <a:ext uri="{FF2B5EF4-FFF2-40B4-BE49-F238E27FC236}">
                <a16:creationId xmlns:a16="http://schemas.microsoft.com/office/drawing/2014/main" id="{AAD4FDDE-2A99-9773-6C12-E14C126D2772}"/>
              </a:ext>
            </a:extLst>
          </p:cNvPr>
          <p:cNvSpPr>
            <a:spLocks noChangeShapeType="1"/>
          </p:cNvSpPr>
          <p:nvPr/>
        </p:nvSpPr>
        <p:spPr bwMode="auto">
          <a:xfrm flipV="1">
            <a:off x="4630736" y="4013380"/>
            <a:ext cx="1008064" cy="1"/>
          </a:xfrm>
          <a:prstGeom prst="line">
            <a:avLst/>
          </a:prstGeom>
          <a:noFill/>
          <a:ln w="38100">
            <a:solidFill>
              <a:srgbClr val="993300"/>
            </a:solidFill>
            <a:prstDash val="dash"/>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11" name="Line 23">
            <a:extLst>
              <a:ext uri="{FF2B5EF4-FFF2-40B4-BE49-F238E27FC236}">
                <a16:creationId xmlns:a16="http://schemas.microsoft.com/office/drawing/2014/main" id="{2B60C6E0-76E1-3DFE-1F02-5BC000664EBC}"/>
              </a:ext>
            </a:extLst>
          </p:cNvPr>
          <p:cNvSpPr>
            <a:spLocks noChangeShapeType="1"/>
          </p:cNvSpPr>
          <p:nvPr/>
        </p:nvSpPr>
        <p:spPr bwMode="auto">
          <a:xfrm flipV="1">
            <a:off x="4793338" y="4796197"/>
            <a:ext cx="823691" cy="1586"/>
          </a:xfrm>
          <a:prstGeom prst="line">
            <a:avLst/>
          </a:prstGeom>
          <a:noFill/>
          <a:ln w="38100">
            <a:solidFill>
              <a:srgbClr val="993300"/>
            </a:solidFill>
            <a:prstDash val="dash"/>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12" name="Rectangle 15">
            <a:extLst>
              <a:ext uri="{FF2B5EF4-FFF2-40B4-BE49-F238E27FC236}">
                <a16:creationId xmlns:a16="http://schemas.microsoft.com/office/drawing/2014/main" id="{87CC4658-306D-26A1-0671-4DC363427843}"/>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4</a:t>
            </a:fld>
            <a:endParaRPr lang="en-US" dirty="0"/>
          </a:p>
        </p:txBody>
      </p:sp>
      <p:pic>
        <p:nvPicPr>
          <p:cNvPr id="18" name="Audio 17">
            <a:hlinkClick r:id="" action="ppaction://media"/>
            <a:extLst>
              <a:ext uri="{FF2B5EF4-FFF2-40B4-BE49-F238E27FC236}">
                <a16:creationId xmlns:a16="http://schemas.microsoft.com/office/drawing/2014/main" id="{09437511-F621-F213-4AEA-280808AD647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spTree>
    <p:custDataLst>
      <p:tags r:id="rId1"/>
    </p:custDataLst>
    <p:extLst>
      <p:ext uri="{BB962C8B-B14F-4D97-AF65-F5344CB8AC3E}">
        <p14:creationId xmlns:p14="http://schemas.microsoft.com/office/powerpoint/2010/main" val="3508978914"/>
      </p:ext>
    </p:extLst>
  </p:cSld>
  <p:clrMapOvr>
    <a:masterClrMapping/>
  </p:clrMapOvr>
  <p:transition spd="med" advTm="101939">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left)">
                                      <p:cBhvr>
                                        <p:cTn id="25" dur="500"/>
                                        <p:tgtEl>
                                          <p:spTgt spid="7"/>
                                        </p:tgtEl>
                                      </p:cBhvr>
                                    </p:animEffect>
                                  </p:childTnLst>
                                </p:cTn>
                              </p:par>
                            </p:childTnLst>
                          </p:cTn>
                        </p:par>
                        <p:par>
                          <p:cTn id="26" fill="hold">
                            <p:stCondLst>
                              <p:cond delay="500"/>
                            </p:stCondLst>
                            <p:childTnLst>
                              <p:par>
                                <p:cTn id="27" presetID="22" presetClass="entr" presetSubtype="8"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left)">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ipe(left)">
                                      <p:cBhvr>
                                        <p:cTn id="34" dur="500"/>
                                        <p:tgtEl>
                                          <p:spTgt spid="8"/>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left)">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18"/>
                </p:tgtEl>
              </p:cMediaNode>
            </p:audio>
          </p:childTnLst>
        </p:cTn>
      </p:par>
    </p:tnLst>
    <p:bldLst>
      <p:bldP spid="6" grpId="0"/>
      <p:bldP spid="7" grpId="0"/>
      <p:bldP spid="8" grpId="0"/>
      <p:bldP spid="9" grpId="0" animBg="1"/>
      <p:bldP spid="10"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Class Attributes and Operations</a:t>
            </a:r>
          </a:p>
        </p:txBody>
      </p:sp>
      <p:sp>
        <p:nvSpPr>
          <p:cNvPr id="11268" name="Rectangle 3"/>
          <p:cNvSpPr txBox="1">
            <a:spLocks noChangeArrowheads="1"/>
          </p:cNvSpPr>
          <p:nvPr/>
        </p:nvSpPr>
        <p:spPr bwMode="auto">
          <a:xfrm>
            <a:off x="381000" y="1066800"/>
            <a:ext cx="8153400" cy="518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lnSpc>
                <a:spcPct val="90000"/>
              </a:lnSpc>
            </a:pPr>
            <a:r>
              <a:rPr lang="en-GB" altLang="en-US" dirty="0"/>
              <a:t>Each attribute has</a:t>
            </a:r>
          </a:p>
          <a:p>
            <a:pPr lvl="1">
              <a:lnSpc>
                <a:spcPct val="90000"/>
              </a:lnSpc>
            </a:pPr>
            <a:r>
              <a:rPr lang="en-GB" altLang="en-US" dirty="0">
                <a:solidFill>
                  <a:srgbClr val="FF0000"/>
                </a:solidFill>
              </a:rPr>
              <a:t>Type</a:t>
            </a:r>
            <a:r>
              <a:rPr lang="en-GB" altLang="en-US" dirty="0"/>
              <a:t> - defines the format of the data to be stored in that attribute, e.g., String, Date, int, etc.</a:t>
            </a:r>
          </a:p>
          <a:p>
            <a:pPr lvl="1">
              <a:lnSpc>
                <a:spcPct val="90000"/>
              </a:lnSpc>
            </a:pPr>
            <a:r>
              <a:rPr lang="en-GB" altLang="en-US" dirty="0">
                <a:solidFill>
                  <a:srgbClr val="FF0000"/>
                </a:solidFill>
              </a:rPr>
              <a:t>Visibility</a:t>
            </a:r>
            <a:r>
              <a:rPr lang="en-GB" altLang="en-US" dirty="0"/>
              <a:t> - defines the accessibility of the attribute, e.g., public, private, protected</a:t>
            </a:r>
          </a:p>
          <a:p>
            <a:pPr lvl="1">
              <a:lnSpc>
                <a:spcPct val="90000"/>
              </a:lnSpc>
            </a:pPr>
            <a:endParaRPr lang="en-GB" altLang="en-US" dirty="0"/>
          </a:p>
          <a:p>
            <a:pPr>
              <a:lnSpc>
                <a:spcPct val="90000"/>
              </a:lnSpc>
            </a:pPr>
            <a:r>
              <a:rPr lang="en-GB" altLang="en-US" dirty="0"/>
              <a:t>Each operation has</a:t>
            </a:r>
          </a:p>
          <a:p>
            <a:pPr lvl="1">
              <a:lnSpc>
                <a:spcPct val="90000"/>
              </a:lnSpc>
            </a:pPr>
            <a:r>
              <a:rPr lang="en-GB" altLang="en-US" dirty="0">
                <a:solidFill>
                  <a:srgbClr val="FF0000"/>
                </a:solidFill>
              </a:rPr>
              <a:t>Parameters</a:t>
            </a:r>
            <a:r>
              <a:rPr lang="en-GB" altLang="en-US" dirty="0"/>
              <a:t> – list of data elements that are supplied to the algorithm, including their data types</a:t>
            </a:r>
          </a:p>
          <a:p>
            <a:pPr lvl="1">
              <a:lnSpc>
                <a:spcPct val="90000"/>
              </a:lnSpc>
            </a:pPr>
            <a:r>
              <a:rPr lang="en-GB" altLang="en-US" dirty="0">
                <a:solidFill>
                  <a:srgbClr val="FF0000"/>
                </a:solidFill>
              </a:rPr>
              <a:t>Return Type </a:t>
            </a:r>
            <a:r>
              <a:rPr lang="en-GB" altLang="en-US" dirty="0"/>
              <a:t>– the type of the value returned</a:t>
            </a:r>
          </a:p>
          <a:p>
            <a:pPr lvl="1">
              <a:lnSpc>
                <a:spcPct val="90000"/>
              </a:lnSpc>
            </a:pPr>
            <a:r>
              <a:rPr lang="en-GB" altLang="en-US" dirty="0">
                <a:solidFill>
                  <a:srgbClr val="FF0000"/>
                </a:solidFill>
              </a:rPr>
              <a:t>Visibility</a:t>
            </a:r>
          </a:p>
        </p:txBody>
      </p:sp>
      <p:sp>
        <p:nvSpPr>
          <p:cNvPr id="6" name="Rectangle 15">
            <a:extLst>
              <a:ext uri="{FF2B5EF4-FFF2-40B4-BE49-F238E27FC236}">
                <a16:creationId xmlns:a16="http://schemas.microsoft.com/office/drawing/2014/main" id="{F986B85F-4B4C-B7A3-AF9B-C1758C705E2A}"/>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5</a:t>
            </a:fld>
            <a:endParaRPr lang="en-US" dirty="0"/>
          </a:p>
        </p:txBody>
      </p:sp>
      <p:pic>
        <p:nvPicPr>
          <p:cNvPr id="7" name="Audio 6">
            <a:hlinkClick r:id="" action="ppaction://media"/>
            <a:extLst>
              <a:ext uri="{FF2B5EF4-FFF2-40B4-BE49-F238E27FC236}">
                <a16:creationId xmlns:a16="http://schemas.microsoft.com/office/drawing/2014/main" id="{B904489E-EA0F-EE93-D45D-02F8891B8475}"/>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pic>
        <p:nvPicPr>
          <p:cNvPr id="8" name="Audio 7">
            <a:hlinkClick r:id="" action="ppaction://media"/>
            <a:extLst>
              <a:ext uri="{FF2B5EF4-FFF2-40B4-BE49-F238E27FC236}">
                <a16:creationId xmlns:a16="http://schemas.microsoft.com/office/drawing/2014/main" id="{6C349B34-56BA-94E0-188A-8C6E8476B0AB}"/>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spTree>
    <p:custDataLst>
      <p:tags r:id="rId1"/>
    </p:custDataLst>
  </p:cSld>
  <p:clrMapOvr>
    <a:masterClrMapping/>
  </p:clrMapOvr>
  <p:transition spd="med" advTm="92828">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7"/>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1268">
                                            <p:txEl>
                                              <p:pRg st="0" end="0"/>
                                            </p:txEl>
                                          </p:spTgt>
                                        </p:tgtEl>
                                        <p:attrNameLst>
                                          <p:attrName>style.visibility</p:attrName>
                                        </p:attrNameLst>
                                      </p:cBhvr>
                                      <p:to>
                                        <p:strVal val="visible"/>
                                      </p:to>
                                    </p:set>
                                    <p:animEffect transition="in" filter="fade">
                                      <p:cBhvr>
                                        <p:cTn id="14" dur="500"/>
                                        <p:tgtEl>
                                          <p:spTgt spid="11268">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1268">
                                            <p:txEl>
                                              <p:pRg st="1" end="1"/>
                                            </p:txEl>
                                          </p:spTgt>
                                        </p:tgtEl>
                                        <p:attrNameLst>
                                          <p:attrName>style.visibility</p:attrName>
                                        </p:attrNameLst>
                                      </p:cBhvr>
                                      <p:to>
                                        <p:strVal val="visible"/>
                                      </p:to>
                                    </p:set>
                                    <p:animEffect transition="in" filter="fade">
                                      <p:cBhvr>
                                        <p:cTn id="19" dur="500"/>
                                        <p:tgtEl>
                                          <p:spTgt spid="11268">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1268">
                                            <p:txEl>
                                              <p:pRg st="2" end="2"/>
                                            </p:txEl>
                                          </p:spTgt>
                                        </p:tgtEl>
                                        <p:attrNameLst>
                                          <p:attrName>style.visibility</p:attrName>
                                        </p:attrNameLst>
                                      </p:cBhvr>
                                      <p:to>
                                        <p:strVal val="visible"/>
                                      </p:to>
                                    </p:set>
                                    <p:animEffect transition="in" filter="fade">
                                      <p:cBhvr>
                                        <p:cTn id="24" dur="500"/>
                                        <p:tgtEl>
                                          <p:spTgt spid="11268">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1268">
                                            <p:txEl>
                                              <p:pRg st="4" end="4"/>
                                            </p:txEl>
                                          </p:spTgt>
                                        </p:tgtEl>
                                        <p:attrNameLst>
                                          <p:attrName>style.visibility</p:attrName>
                                        </p:attrNameLst>
                                      </p:cBhvr>
                                      <p:to>
                                        <p:strVal val="visible"/>
                                      </p:to>
                                    </p:set>
                                    <p:animEffect transition="in" filter="fade">
                                      <p:cBhvr>
                                        <p:cTn id="29" dur="500"/>
                                        <p:tgtEl>
                                          <p:spTgt spid="11268">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1268">
                                            <p:txEl>
                                              <p:pRg st="5" end="5"/>
                                            </p:txEl>
                                          </p:spTgt>
                                        </p:tgtEl>
                                        <p:attrNameLst>
                                          <p:attrName>style.visibility</p:attrName>
                                        </p:attrNameLst>
                                      </p:cBhvr>
                                      <p:to>
                                        <p:strVal val="visible"/>
                                      </p:to>
                                    </p:set>
                                    <p:animEffect transition="in" filter="fade">
                                      <p:cBhvr>
                                        <p:cTn id="34" dur="500"/>
                                        <p:tgtEl>
                                          <p:spTgt spid="11268">
                                            <p:txEl>
                                              <p:pRg st="5" end="5"/>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1268">
                                            <p:txEl>
                                              <p:pRg st="6" end="6"/>
                                            </p:txEl>
                                          </p:spTgt>
                                        </p:tgtEl>
                                        <p:attrNameLst>
                                          <p:attrName>style.visibility</p:attrName>
                                        </p:attrNameLst>
                                      </p:cBhvr>
                                      <p:to>
                                        <p:strVal val="visible"/>
                                      </p:to>
                                    </p:set>
                                    <p:animEffect transition="in" filter="fade">
                                      <p:cBhvr>
                                        <p:cTn id="39" dur="500"/>
                                        <p:tgtEl>
                                          <p:spTgt spid="11268">
                                            <p:txEl>
                                              <p:pRg st="6" end="6"/>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1268">
                                            <p:txEl>
                                              <p:pRg st="7" end="7"/>
                                            </p:txEl>
                                          </p:spTgt>
                                        </p:tgtEl>
                                        <p:attrNameLst>
                                          <p:attrName>style.visibility</p:attrName>
                                        </p:attrNameLst>
                                      </p:cBhvr>
                                      <p:to>
                                        <p:strVal val="visible"/>
                                      </p:to>
                                    </p:set>
                                    <p:animEffect transition="in" filter="fade">
                                      <p:cBhvr>
                                        <p:cTn id="44" dur="500"/>
                                        <p:tgtEl>
                                          <p:spTgt spid="1126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5" fill="hold" display="0">
                  <p:stCondLst>
                    <p:cond delay="indefinite"/>
                  </p:stCondLst>
                  <p:endCondLst>
                    <p:cond evt="onStopAudio" delay="0">
                      <p:tgtEl>
                        <p:sldTgt/>
                      </p:tgtEl>
                    </p:cond>
                  </p:endCondLst>
                </p:cTn>
                <p:tgtEl>
                  <p:spTgt spid="7"/>
                </p:tgtEl>
              </p:cMediaNode>
            </p:audio>
            <p:audio isNarration="1">
              <p:cMediaNode vol="80000" showWhenStopped="0">
                <p:cTn id="46"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8E991B0-A73F-6269-D26A-70CA8679BB36}"/>
              </a:ext>
            </a:extLst>
          </p:cNvPr>
          <p:cNvPicPr>
            <a:picLocks noChangeAspect="1"/>
          </p:cNvPicPr>
          <p:nvPr/>
        </p:nvPicPr>
        <p:blipFill>
          <a:blip r:embed="rId6"/>
          <a:stretch>
            <a:fillRect/>
          </a:stretch>
        </p:blipFill>
        <p:spPr>
          <a:xfrm>
            <a:off x="261495" y="877680"/>
            <a:ext cx="2949696" cy="2301411"/>
          </a:xfrm>
          <a:prstGeom prst="rect">
            <a:avLst/>
          </a:prstGeom>
        </p:spPr>
      </p:pic>
      <p:sp>
        <p:nvSpPr>
          <p:cNvPr id="2" name="Title 1"/>
          <p:cNvSpPr>
            <a:spLocks noGrp="1"/>
          </p:cNvSpPr>
          <p:nvPr>
            <p:ph type="title"/>
          </p:nvPr>
        </p:nvSpPr>
        <p:spPr/>
        <p:txBody>
          <a:bodyPr/>
          <a:lstStyle/>
          <a:p>
            <a:pPr>
              <a:defRPr/>
            </a:pPr>
            <a:r>
              <a:rPr lang="en-US" dirty="0"/>
              <a:t>Transforming to C# Code</a:t>
            </a:r>
          </a:p>
        </p:txBody>
      </p:sp>
      <p:sp>
        <p:nvSpPr>
          <p:cNvPr id="13316" name="TextBox 5"/>
          <p:cNvSpPr txBox="1">
            <a:spLocks noChangeArrowheads="1"/>
          </p:cNvSpPr>
          <p:nvPr/>
        </p:nvSpPr>
        <p:spPr bwMode="auto">
          <a:xfrm>
            <a:off x="3740228" y="1066800"/>
            <a:ext cx="4794172"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public class Player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private string name;</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private int hp;</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string Name {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get { return name; }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set { name = value; }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p>
          <a:p>
            <a:pPr>
              <a:spcBef>
                <a:spcPct val="0"/>
              </a:spcBef>
              <a:buClrTx/>
              <a:buSzTx/>
              <a:buFont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int Hp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get { return hp;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set { hp = value;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a:t>
            </a:r>
          </a:p>
          <a:p>
            <a:pPr>
              <a:spcBef>
                <a:spcPct val="0"/>
              </a:spcBef>
              <a:buClrTx/>
              <a:buSzTx/>
              <a:buNone/>
            </a:pPr>
            <a:endParaRPr kumimoji="0" lang="en-US" altLang="en-US" sz="1800" b="0" dirty="0">
              <a:latin typeface="Courier New" panose="02070309020205020404" pitchFamily="49" charset="0"/>
              <a:cs typeface="Courier New" panose="02070309020205020404" pitchFamily="49" charset="0"/>
            </a:endParaRP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   public bool move() { … }</a:t>
            </a:r>
          </a:p>
          <a:p>
            <a:pPr>
              <a:spcBef>
                <a:spcPct val="0"/>
              </a:spcBef>
              <a:buClrTx/>
              <a:buSzTx/>
              <a:buFontTx/>
              <a:buNone/>
            </a:pPr>
            <a:r>
              <a:rPr kumimoji="0" lang="en-US" altLang="en-US" sz="1800" b="0" dirty="0">
                <a:latin typeface="Courier New" panose="02070309020205020404" pitchFamily="49" charset="0"/>
                <a:cs typeface="Courier New" panose="02070309020205020404" pitchFamily="49" charset="0"/>
              </a:rPr>
              <a:t>}</a:t>
            </a:r>
          </a:p>
        </p:txBody>
      </p:sp>
      <p:cxnSp>
        <p:nvCxnSpPr>
          <p:cNvPr id="5" name="Straight Arrow Connector 4">
            <a:extLst>
              <a:ext uri="{FF2B5EF4-FFF2-40B4-BE49-F238E27FC236}">
                <a16:creationId xmlns:a16="http://schemas.microsoft.com/office/drawing/2014/main" id="{5C92818D-6E3D-4E05-9986-6810013612E4}"/>
              </a:ext>
            </a:extLst>
          </p:cNvPr>
          <p:cNvCxnSpPr/>
          <p:nvPr/>
        </p:nvCxnSpPr>
        <p:spPr bwMode="auto">
          <a:xfrm flipH="1">
            <a:off x="2753991" y="1295400"/>
            <a:ext cx="914400" cy="0"/>
          </a:xfrm>
          <a:prstGeom prst="straightConnector1">
            <a:avLst/>
          </a:prstGeom>
          <a:solidFill>
            <a:schemeClr val="accent1"/>
          </a:solidFill>
          <a:ln w="28575" cap="flat" cmpd="sng" algn="ctr">
            <a:solidFill>
              <a:srgbClr val="FF0000"/>
            </a:solidFill>
            <a:prstDash val="solid"/>
            <a:round/>
            <a:headEnd type="none" w="sm" len="sm"/>
            <a:tailEnd type="triangle"/>
          </a:ln>
          <a:effectLst/>
        </p:spPr>
      </p:cxnSp>
      <p:cxnSp>
        <p:nvCxnSpPr>
          <p:cNvPr id="9" name="Straight Arrow Connector 8">
            <a:extLst>
              <a:ext uri="{FF2B5EF4-FFF2-40B4-BE49-F238E27FC236}">
                <a16:creationId xmlns:a16="http://schemas.microsoft.com/office/drawing/2014/main" id="{AEAB37A5-07E9-4E0C-AAC0-495B613BD351}"/>
              </a:ext>
            </a:extLst>
          </p:cNvPr>
          <p:cNvCxnSpPr>
            <a:cxnSpLocks/>
          </p:cNvCxnSpPr>
          <p:nvPr/>
        </p:nvCxnSpPr>
        <p:spPr bwMode="auto">
          <a:xfrm flipH="1">
            <a:off x="2647547" y="1536575"/>
            <a:ext cx="1451733" cy="216025"/>
          </a:xfrm>
          <a:prstGeom prst="straightConnector1">
            <a:avLst/>
          </a:prstGeom>
          <a:solidFill>
            <a:schemeClr val="accent1"/>
          </a:solidFill>
          <a:ln w="28575" cap="flat" cmpd="sng" algn="ctr">
            <a:solidFill>
              <a:srgbClr val="FF0000"/>
            </a:solidFill>
            <a:prstDash val="solid"/>
            <a:round/>
            <a:headEnd type="none" w="sm" len="sm"/>
            <a:tailEnd type="triangle"/>
          </a:ln>
          <a:effectLst/>
        </p:spPr>
      </p:cxnSp>
      <p:sp>
        <p:nvSpPr>
          <p:cNvPr id="16" name="Rectangle 15">
            <a:extLst>
              <a:ext uri="{FF2B5EF4-FFF2-40B4-BE49-F238E27FC236}">
                <a16:creationId xmlns:a16="http://schemas.microsoft.com/office/drawing/2014/main" id="{114F5052-2FEC-4A3F-BCD7-084B2030FAAB}"/>
              </a:ext>
            </a:extLst>
          </p:cNvPr>
          <p:cNvSpPr/>
          <p:nvPr/>
        </p:nvSpPr>
        <p:spPr bwMode="auto">
          <a:xfrm>
            <a:off x="4121050" y="2109757"/>
            <a:ext cx="3651349" cy="1219200"/>
          </a:xfrm>
          <a:prstGeom prst="rect">
            <a:avLst/>
          </a:prstGeom>
          <a:noFill/>
          <a:ln w="28575" cap="flat" cmpd="sng" algn="ctr">
            <a:solidFill>
              <a:srgbClr val="FF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Verdana" pitchFamily="34" charset="0"/>
            </a:endParaRPr>
          </a:p>
        </p:txBody>
      </p:sp>
      <p:cxnSp>
        <p:nvCxnSpPr>
          <p:cNvPr id="20" name="Straight Arrow Connector 19">
            <a:extLst>
              <a:ext uri="{FF2B5EF4-FFF2-40B4-BE49-F238E27FC236}">
                <a16:creationId xmlns:a16="http://schemas.microsoft.com/office/drawing/2014/main" id="{2EAD43EB-90E1-4D07-97AF-62A31C5FC524}"/>
              </a:ext>
            </a:extLst>
          </p:cNvPr>
          <p:cNvCxnSpPr>
            <a:cxnSpLocks/>
          </p:cNvCxnSpPr>
          <p:nvPr/>
        </p:nvCxnSpPr>
        <p:spPr bwMode="auto">
          <a:xfrm flipH="1" flipV="1">
            <a:off x="1752600" y="2971800"/>
            <a:ext cx="2346680" cy="2133600"/>
          </a:xfrm>
          <a:prstGeom prst="straightConnector1">
            <a:avLst/>
          </a:prstGeom>
          <a:solidFill>
            <a:schemeClr val="accent1"/>
          </a:solidFill>
          <a:ln w="28575" cap="flat" cmpd="sng" algn="ctr">
            <a:solidFill>
              <a:srgbClr val="FF0000"/>
            </a:solidFill>
            <a:prstDash val="solid"/>
            <a:round/>
            <a:headEnd type="none" w="sm" len="sm"/>
            <a:tailEnd type="triangle"/>
          </a:ln>
          <a:effectLst/>
        </p:spPr>
      </p:cxnSp>
      <p:sp>
        <p:nvSpPr>
          <p:cNvPr id="7" name="Rectangle 15">
            <a:extLst>
              <a:ext uri="{FF2B5EF4-FFF2-40B4-BE49-F238E27FC236}">
                <a16:creationId xmlns:a16="http://schemas.microsoft.com/office/drawing/2014/main" id="{572C95BC-42A1-8B4B-BBA3-1A502B99103C}"/>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6</a:t>
            </a:fld>
            <a:endParaRPr lang="en-US" dirty="0"/>
          </a:p>
        </p:txBody>
      </p:sp>
      <p:pic>
        <p:nvPicPr>
          <p:cNvPr id="18" name="Audio 17">
            <a:hlinkClick r:id="" action="ppaction://media"/>
            <a:extLst>
              <a:ext uri="{FF2B5EF4-FFF2-40B4-BE49-F238E27FC236}">
                <a16:creationId xmlns:a16="http://schemas.microsoft.com/office/drawing/2014/main" id="{C13A828C-A590-CD23-D375-4C975B70870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pic>
        <p:nvPicPr>
          <p:cNvPr id="19" name="Audio 18">
            <a:hlinkClick r:id="" action="ppaction://media"/>
            <a:extLst>
              <a:ext uri="{FF2B5EF4-FFF2-40B4-BE49-F238E27FC236}">
                <a16:creationId xmlns:a16="http://schemas.microsoft.com/office/drawing/2014/main" id="{9D0D1ED0-6093-8FC2-A2D0-F1ED409BD3A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spTree>
    <p:custDataLst>
      <p:tags r:id="rId1"/>
    </p:custDataLst>
  </p:cSld>
  <p:clrMapOvr>
    <a:masterClrMapping/>
  </p:clrMapOvr>
  <p:transition spd="med" advTm="86329">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8"/>
                                        </p:tgtEl>
                                      </p:cBhvr>
                                    </p:cmd>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right)">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2"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right)">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heel(1)">
                                      <p:cBhvr>
                                        <p:cTn id="24" dur="1000"/>
                                        <p:tgtEl>
                                          <p:spTgt spid="16"/>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2"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right)">
                                      <p:cBhvr>
                                        <p:cTn id="2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18"/>
                </p:tgtEl>
              </p:cMediaNode>
            </p:audio>
            <p:audio isNarration="1">
              <p:cMediaNode vol="80000" showWhenStopped="0">
                <p:cTn id="31" fill="hold" display="0">
                  <p:stCondLst>
                    <p:cond delay="indefinite"/>
                  </p:stCondLst>
                  <p:endCondLst>
                    <p:cond evt="onStopAudio" delay="0">
                      <p:tgtEl>
                        <p:sldTgt/>
                      </p:tgtEl>
                    </p:cond>
                  </p:endCondLst>
                </p:cTn>
                <p:tgtEl>
                  <p:spTgt spid="19"/>
                </p:tgtEl>
              </p:cMediaNode>
            </p:audio>
          </p:childTnLst>
        </p:cTn>
      </p:par>
    </p:tnLst>
    <p:bldLst>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F21FD84-4AAF-00AA-AB13-81155C403100}"/>
              </a:ext>
            </a:extLst>
          </p:cNvPr>
          <p:cNvPicPr>
            <a:picLocks noChangeAspect="1"/>
          </p:cNvPicPr>
          <p:nvPr/>
        </p:nvPicPr>
        <p:blipFill>
          <a:blip r:embed="rId6"/>
          <a:stretch>
            <a:fillRect/>
          </a:stretch>
        </p:blipFill>
        <p:spPr>
          <a:xfrm>
            <a:off x="693803" y="2568221"/>
            <a:ext cx="7172194" cy="1714602"/>
          </a:xfrm>
          <a:prstGeom prst="rect">
            <a:avLst/>
          </a:prstGeom>
        </p:spPr>
      </p:pic>
      <p:sp>
        <p:nvSpPr>
          <p:cNvPr id="6" name="Rectangle 3"/>
          <p:cNvSpPr>
            <a:spLocks noGrp="1" noChangeArrowheads="1"/>
          </p:cNvSpPr>
          <p:nvPr>
            <p:ph type="title"/>
          </p:nvPr>
        </p:nvSpPr>
        <p:spPr/>
        <p:txBody>
          <a:bodyPr/>
          <a:lstStyle/>
          <a:p>
            <a:pPr>
              <a:defRPr/>
            </a:pPr>
            <a:r>
              <a:rPr lang="en-GB" dirty="0"/>
              <a:t>Class Diagram: Multiplicity</a:t>
            </a:r>
          </a:p>
        </p:txBody>
      </p:sp>
      <p:sp>
        <p:nvSpPr>
          <p:cNvPr id="17413" name="Line 4"/>
          <p:cNvSpPr>
            <a:spLocks noChangeShapeType="1"/>
          </p:cNvSpPr>
          <p:nvPr/>
        </p:nvSpPr>
        <p:spPr bwMode="auto">
          <a:xfrm>
            <a:off x="4749801" y="1674813"/>
            <a:ext cx="508000" cy="992186"/>
          </a:xfrm>
          <a:prstGeom prst="line">
            <a:avLst/>
          </a:prstGeom>
          <a:noFill/>
          <a:ln w="38100">
            <a:solidFill>
              <a:srgbClr val="800000"/>
            </a:solidFill>
            <a:prstDash val="dash"/>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17440" name="Line 38"/>
          <p:cNvSpPr>
            <a:spLocks noChangeShapeType="1"/>
          </p:cNvSpPr>
          <p:nvPr/>
        </p:nvSpPr>
        <p:spPr bwMode="auto">
          <a:xfrm flipH="1">
            <a:off x="3227384" y="1674812"/>
            <a:ext cx="760415" cy="992187"/>
          </a:xfrm>
          <a:prstGeom prst="line">
            <a:avLst/>
          </a:prstGeom>
          <a:noFill/>
          <a:ln w="38100">
            <a:solidFill>
              <a:srgbClr val="800000"/>
            </a:solidFill>
            <a:prstDash val="dash"/>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17441" name="Text Box 39"/>
          <p:cNvSpPr txBox="1">
            <a:spLocks noChangeArrowheads="1"/>
          </p:cNvSpPr>
          <p:nvPr/>
        </p:nvSpPr>
        <p:spPr bwMode="auto">
          <a:xfrm>
            <a:off x="3048000" y="1141413"/>
            <a:ext cx="2463800" cy="5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22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lgn="ctr">
              <a:spcBef>
                <a:spcPct val="0"/>
              </a:spcBef>
              <a:buClrTx/>
              <a:buSzTx/>
              <a:buFontTx/>
              <a:buNone/>
            </a:pPr>
            <a:r>
              <a:rPr kumimoji="0" lang="en-GB" altLang="en-US" sz="2800" b="0" i="1" dirty="0">
                <a:solidFill>
                  <a:srgbClr val="800000"/>
                </a:solidFill>
                <a:latin typeface="Verdana" panose="020B0604030504040204" pitchFamily="34" charset="0"/>
              </a:rPr>
              <a:t>Multiplicities</a:t>
            </a:r>
          </a:p>
        </p:txBody>
      </p:sp>
      <p:sp>
        <p:nvSpPr>
          <p:cNvPr id="42" name="Text Box 36">
            <a:extLst>
              <a:ext uri="{FF2B5EF4-FFF2-40B4-BE49-F238E27FC236}">
                <a16:creationId xmlns:a16="http://schemas.microsoft.com/office/drawing/2014/main" id="{A4CE0E18-173A-497C-9968-9F1776C050F4}"/>
              </a:ext>
            </a:extLst>
          </p:cNvPr>
          <p:cNvSpPr txBox="1">
            <a:spLocks noChangeArrowheads="1"/>
          </p:cNvSpPr>
          <p:nvPr/>
        </p:nvSpPr>
        <p:spPr bwMode="auto">
          <a:xfrm>
            <a:off x="1610519" y="4915881"/>
            <a:ext cx="2286000" cy="5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22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GB" altLang="en-US" sz="2800" b="0" i="1" dirty="0">
                <a:solidFill>
                  <a:srgbClr val="800000"/>
                </a:solidFill>
                <a:latin typeface="Verdana" panose="020B0604030504040204" pitchFamily="34" charset="0"/>
              </a:rPr>
              <a:t>Association</a:t>
            </a:r>
          </a:p>
        </p:txBody>
      </p:sp>
      <p:sp>
        <p:nvSpPr>
          <p:cNvPr id="44" name="Text Box 37">
            <a:extLst>
              <a:ext uri="{FF2B5EF4-FFF2-40B4-BE49-F238E27FC236}">
                <a16:creationId xmlns:a16="http://schemas.microsoft.com/office/drawing/2014/main" id="{A2A53F5B-9B8B-4A3D-B4FC-4C6362BB8C7D}"/>
              </a:ext>
            </a:extLst>
          </p:cNvPr>
          <p:cNvSpPr txBox="1">
            <a:spLocks noChangeArrowheads="1"/>
          </p:cNvSpPr>
          <p:nvPr/>
        </p:nvSpPr>
        <p:spPr bwMode="auto">
          <a:xfrm>
            <a:off x="4279900" y="4686555"/>
            <a:ext cx="3429000" cy="5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22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SzPct val="140000"/>
              <a:buFont typeface="Wingdings" panose="05000000000000000000" pitchFamily="2" charset="2"/>
              <a:buChar char="§"/>
              <a:defRPr kumimoji="1" sz="3200" b="1">
                <a:solidFill>
                  <a:schemeClr val="tx1"/>
                </a:solidFill>
                <a:latin typeface="Arial Narrow" panose="020B0606020202030204" pitchFamily="34" charset="0"/>
              </a:defRPr>
            </a:lvl1pPr>
            <a:lvl2pPr marL="742950" indent="-285750">
              <a:spcBef>
                <a:spcPct val="20000"/>
              </a:spcBef>
              <a:buClr>
                <a:srgbClr val="0033CC"/>
              </a:buClr>
              <a:buSzPct val="120000"/>
              <a:buFont typeface="Wingdings" panose="05000000000000000000" pitchFamily="2" charset="2"/>
              <a:buChar char="§"/>
              <a:defRPr kumimoji="1" sz="2800" b="1">
                <a:solidFill>
                  <a:srgbClr val="0033CC"/>
                </a:solidFill>
                <a:latin typeface="Arial Narrow" panose="020B0606020202030204" pitchFamily="34" charset="0"/>
              </a:defRPr>
            </a:lvl2pPr>
            <a:lvl3pPr marL="1143000" indent="-228600">
              <a:spcBef>
                <a:spcPct val="20000"/>
              </a:spcBef>
              <a:buClr>
                <a:schemeClr val="hlink"/>
              </a:buClr>
              <a:buFont typeface="Wingdings" panose="05000000000000000000" pitchFamily="2" charset="2"/>
              <a:buChar char="§"/>
              <a:defRPr kumimoji="1" sz="2400">
                <a:solidFill>
                  <a:schemeClr val="hlink"/>
                </a:solidFill>
                <a:latin typeface="Arial Narrow" panose="020B0606020202030204" pitchFamily="34" charset="0"/>
              </a:defRPr>
            </a:lvl3pPr>
            <a:lvl4pPr marL="1600200" indent="-228600">
              <a:spcBef>
                <a:spcPct val="20000"/>
              </a:spcBef>
              <a:buClr>
                <a:schemeClr val="tx2"/>
              </a:buClr>
              <a:buFont typeface="Wingdings" panose="05000000000000000000" pitchFamily="2" charset="2"/>
              <a:buChar char="§"/>
              <a:defRPr kumimoji="1" sz="2000">
                <a:solidFill>
                  <a:schemeClr val="tx1"/>
                </a:solidFill>
                <a:latin typeface="Arial Narrow" panose="020B0606020202030204" pitchFamily="34" charset="0"/>
              </a:defRPr>
            </a:lvl4pPr>
            <a:lvl5pPr marL="2057400" indent="-228600">
              <a:spcBef>
                <a:spcPct val="20000"/>
              </a:spcBef>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5pPr>
            <a:lvl6pPr marL="25146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6pPr>
            <a:lvl7pPr marL="29718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7pPr>
            <a:lvl8pPr marL="34290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8pPr>
            <a:lvl9pPr marL="3886200" indent="-228600" eaLnBrk="0" fontAlgn="base" hangingPunct="0">
              <a:spcBef>
                <a:spcPct val="20000"/>
              </a:spcBef>
              <a:spcAft>
                <a:spcPct val="0"/>
              </a:spcAft>
              <a:buClr>
                <a:srgbClr val="009900"/>
              </a:buClr>
              <a:buSzPct val="90000"/>
              <a:buFont typeface="Wingdings" panose="05000000000000000000" pitchFamily="2" charset="2"/>
              <a:buChar char="§"/>
              <a:defRPr kumimoji="1" sz="2000">
                <a:solidFill>
                  <a:srgbClr val="009900"/>
                </a:solidFill>
                <a:latin typeface="Arial Narrow" panose="020B0606020202030204" pitchFamily="34" charset="0"/>
              </a:defRPr>
            </a:lvl9pPr>
          </a:lstStyle>
          <a:p>
            <a:pPr>
              <a:spcBef>
                <a:spcPct val="0"/>
              </a:spcBef>
              <a:buClrTx/>
              <a:buSzTx/>
              <a:buFontTx/>
              <a:buNone/>
            </a:pPr>
            <a:r>
              <a:rPr kumimoji="0" lang="en-GB" altLang="en-US" sz="2800" b="0" i="1" dirty="0">
                <a:solidFill>
                  <a:srgbClr val="800000"/>
                </a:solidFill>
                <a:latin typeface="Verdana" panose="020B0604030504040204" pitchFamily="34" charset="0"/>
              </a:rPr>
              <a:t>Association name</a:t>
            </a:r>
          </a:p>
        </p:txBody>
      </p:sp>
      <p:sp>
        <p:nvSpPr>
          <p:cNvPr id="5" name="Rectangle 4">
            <a:extLst>
              <a:ext uri="{FF2B5EF4-FFF2-40B4-BE49-F238E27FC236}">
                <a16:creationId xmlns:a16="http://schemas.microsoft.com/office/drawing/2014/main" id="{24D029ED-48A3-E00A-8F2C-61E47B223A6B}"/>
              </a:ext>
            </a:extLst>
          </p:cNvPr>
          <p:cNvSpPr/>
          <p:nvPr/>
        </p:nvSpPr>
        <p:spPr bwMode="auto">
          <a:xfrm>
            <a:off x="2906488" y="3544534"/>
            <a:ext cx="2841170" cy="363436"/>
          </a:xfrm>
          <a:prstGeom prst="rect">
            <a:avLst/>
          </a:prstGeom>
          <a:solidFill>
            <a:schemeClr val="bg1"/>
          </a:solidFill>
          <a:ln w="12700" cap="flat" cmpd="sng" algn="ctr">
            <a:no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Verdana" pitchFamily="34" charset="0"/>
            </a:endParaRPr>
          </a:p>
        </p:txBody>
      </p:sp>
      <p:sp>
        <p:nvSpPr>
          <p:cNvPr id="45" name="Line 39">
            <a:extLst>
              <a:ext uri="{FF2B5EF4-FFF2-40B4-BE49-F238E27FC236}">
                <a16:creationId xmlns:a16="http://schemas.microsoft.com/office/drawing/2014/main" id="{E61AA824-18E4-48E8-9D22-58B4D2758E50}"/>
              </a:ext>
            </a:extLst>
          </p:cNvPr>
          <p:cNvSpPr>
            <a:spLocks noChangeShapeType="1"/>
          </p:cNvSpPr>
          <p:nvPr/>
        </p:nvSpPr>
        <p:spPr bwMode="auto">
          <a:xfrm flipH="1" flipV="1">
            <a:off x="4419600" y="3080093"/>
            <a:ext cx="1197839" cy="1637955"/>
          </a:xfrm>
          <a:prstGeom prst="line">
            <a:avLst/>
          </a:prstGeom>
          <a:noFill/>
          <a:ln w="38100">
            <a:solidFill>
              <a:srgbClr val="800000"/>
            </a:solidFill>
            <a:prstDash val="dash"/>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43" name="Line 41">
            <a:extLst>
              <a:ext uri="{FF2B5EF4-FFF2-40B4-BE49-F238E27FC236}">
                <a16:creationId xmlns:a16="http://schemas.microsoft.com/office/drawing/2014/main" id="{5063C6EF-631F-44B2-A724-0CB9990E5F2D}"/>
              </a:ext>
            </a:extLst>
          </p:cNvPr>
          <p:cNvSpPr>
            <a:spLocks noChangeShapeType="1"/>
          </p:cNvSpPr>
          <p:nvPr/>
        </p:nvSpPr>
        <p:spPr bwMode="auto">
          <a:xfrm flipV="1">
            <a:off x="2971800" y="3080093"/>
            <a:ext cx="865344" cy="1835787"/>
          </a:xfrm>
          <a:prstGeom prst="line">
            <a:avLst/>
          </a:prstGeom>
          <a:noFill/>
          <a:ln w="38100">
            <a:solidFill>
              <a:srgbClr val="800000"/>
            </a:solidFill>
            <a:prstDash val="dash"/>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endParaRPr lang="en-US"/>
          </a:p>
        </p:txBody>
      </p:sp>
      <p:sp>
        <p:nvSpPr>
          <p:cNvPr id="2" name="Rectangle 15">
            <a:extLst>
              <a:ext uri="{FF2B5EF4-FFF2-40B4-BE49-F238E27FC236}">
                <a16:creationId xmlns:a16="http://schemas.microsoft.com/office/drawing/2014/main" id="{2B3970C6-168E-A3B1-9B13-114D5A23BDA4}"/>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7</a:t>
            </a:fld>
            <a:endParaRPr lang="en-US" dirty="0"/>
          </a:p>
        </p:txBody>
      </p:sp>
      <p:pic>
        <p:nvPicPr>
          <p:cNvPr id="22" name="Audio 21">
            <a:hlinkClick r:id="" action="ppaction://media"/>
            <a:extLst>
              <a:ext uri="{FF2B5EF4-FFF2-40B4-BE49-F238E27FC236}">
                <a16:creationId xmlns:a16="http://schemas.microsoft.com/office/drawing/2014/main" id="{55221720-C84D-470C-9DE5-8E66FCCDE7B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pic>
        <p:nvPicPr>
          <p:cNvPr id="23" name="Audio 22">
            <a:hlinkClick r:id="" action="ppaction://media"/>
            <a:extLst>
              <a:ext uri="{FF2B5EF4-FFF2-40B4-BE49-F238E27FC236}">
                <a16:creationId xmlns:a16="http://schemas.microsoft.com/office/drawing/2014/main" id="{1D9160F6-6651-0595-B334-C92BA05E2AF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7004304" y="4718304"/>
            <a:ext cx="2057400" cy="2057400"/>
          </a:xfrm>
          <a:prstGeom prst="ellipse">
            <a:avLst/>
          </a:prstGeom>
        </p:spPr>
      </p:pic>
    </p:spTree>
    <p:custDataLst>
      <p:tags r:id="rId1"/>
    </p:custDataLst>
  </p:cSld>
  <p:clrMapOvr>
    <a:masterClrMapping/>
  </p:clrMapOvr>
  <p:transition spd="med" advTm="7517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22"/>
                                        </p:tgtEl>
                                      </p:cBhvr>
                                    </p:cmd>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wipe(down)">
                                      <p:cBhvr>
                                        <p:cTn id="14" dur="500"/>
                                        <p:tgtEl>
                                          <p:spTgt spid="42"/>
                                        </p:tgtEl>
                                      </p:cBhvr>
                                    </p:animEffect>
                                  </p:childTnLst>
                                </p:cTn>
                              </p:par>
                            </p:childTnLst>
                          </p:cTn>
                        </p:par>
                        <p:par>
                          <p:cTn id="15" fill="hold">
                            <p:stCondLst>
                              <p:cond delay="500"/>
                            </p:stCondLst>
                            <p:childTnLst>
                              <p:par>
                                <p:cTn id="16" presetID="22" presetClass="entr" presetSubtype="4" fill="hold" grpId="0" nodeType="afterEffect">
                                  <p:stCondLst>
                                    <p:cond delay="0"/>
                                  </p:stCondLst>
                                  <p:childTnLst>
                                    <p:set>
                                      <p:cBhvr>
                                        <p:cTn id="17" dur="1" fill="hold">
                                          <p:stCondLst>
                                            <p:cond delay="0"/>
                                          </p:stCondLst>
                                        </p:cTn>
                                        <p:tgtEl>
                                          <p:spTgt spid="43"/>
                                        </p:tgtEl>
                                        <p:attrNameLst>
                                          <p:attrName>style.visibility</p:attrName>
                                        </p:attrNameLst>
                                      </p:cBhvr>
                                      <p:to>
                                        <p:strVal val="visible"/>
                                      </p:to>
                                    </p:set>
                                    <p:animEffect transition="in" filter="wipe(down)">
                                      <p:cBhvr>
                                        <p:cTn id="18" dur="500"/>
                                        <p:tgtEl>
                                          <p:spTgt spid="4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wipe(down)">
                                      <p:cBhvr>
                                        <p:cTn id="23" dur="500"/>
                                        <p:tgtEl>
                                          <p:spTgt spid="44"/>
                                        </p:tgtEl>
                                      </p:cBhvr>
                                    </p:animEffect>
                                  </p:childTnLst>
                                </p:cTn>
                              </p:par>
                            </p:childTnLst>
                          </p:cTn>
                        </p:par>
                        <p:par>
                          <p:cTn id="24" fill="hold">
                            <p:stCondLst>
                              <p:cond delay="500"/>
                            </p:stCondLst>
                            <p:childTnLst>
                              <p:par>
                                <p:cTn id="25" presetID="22" presetClass="entr" presetSubtype="4" fill="hold" grpId="0"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wipe(down)">
                                      <p:cBhvr>
                                        <p:cTn id="27" dur="500"/>
                                        <p:tgtEl>
                                          <p:spTgt spid="4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17441"/>
                                        </p:tgtEl>
                                        <p:attrNameLst>
                                          <p:attrName>style.visibility</p:attrName>
                                        </p:attrNameLst>
                                      </p:cBhvr>
                                      <p:to>
                                        <p:strVal val="visible"/>
                                      </p:to>
                                    </p:set>
                                    <p:animEffect transition="in" filter="wipe(up)">
                                      <p:cBhvr>
                                        <p:cTn id="32" dur="500"/>
                                        <p:tgtEl>
                                          <p:spTgt spid="17441"/>
                                        </p:tgtEl>
                                      </p:cBhvr>
                                    </p:animEffect>
                                  </p:childTnLst>
                                </p:cTn>
                              </p:par>
                            </p:childTnLst>
                          </p:cTn>
                        </p:par>
                        <p:par>
                          <p:cTn id="33" fill="hold">
                            <p:stCondLst>
                              <p:cond delay="500"/>
                            </p:stCondLst>
                            <p:childTnLst>
                              <p:par>
                                <p:cTn id="34" presetID="22" presetClass="entr" presetSubtype="1" fill="hold" grpId="0" nodeType="afterEffect">
                                  <p:stCondLst>
                                    <p:cond delay="0"/>
                                  </p:stCondLst>
                                  <p:childTnLst>
                                    <p:set>
                                      <p:cBhvr>
                                        <p:cTn id="35" dur="1" fill="hold">
                                          <p:stCondLst>
                                            <p:cond delay="0"/>
                                          </p:stCondLst>
                                        </p:cTn>
                                        <p:tgtEl>
                                          <p:spTgt spid="17440"/>
                                        </p:tgtEl>
                                        <p:attrNameLst>
                                          <p:attrName>style.visibility</p:attrName>
                                        </p:attrNameLst>
                                      </p:cBhvr>
                                      <p:to>
                                        <p:strVal val="visible"/>
                                      </p:to>
                                    </p:set>
                                    <p:animEffect transition="in" filter="wipe(up)">
                                      <p:cBhvr>
                                        <p:cTn id="36" dur="500"/>
                                        <p:tgtEl>
                                          <p:spTgt spid="17440"/>
                                        </p:tgtEl>
                                      </p:cBhvr>
                                    </p:animEffect>
                                  </p:childTnLst>
                                </p:cTn>
                              </p:par>
                              <p:par>
                                <p:cTn id="37" presetID="22" presetClass="entr" presetSubtype="1" fill="hold" grpId="0" nodeType="withEffect">
                                  <p:stCondLst>
                                    <p:cond delay="0"/>
                                  </p:stCondLst>
                                  <p:childTnLst>
                                    <p:set>
                                      <p:cBhvr>
                                        <p:cTn id="38" dur="1" fill="hold">
                                          <p:stCondLst>
                                            <p:cond delay="0"/>
                                          </p:stCondLst>
                                        </p:cTn>
                                        <p:tgtEl>
                                          <p:spTgt spid="17413"/>
                                        </p:tgtEl>
                                        <p:attrNameLst>
                                          <p:attrName>style.visibility</p:attrName>
                                        </p:attrNameLst>
                                      </p:cBhvr>
                                      <p:to>
                                        <p:strVal val="visible"/>
                                      </p:to>
                                    </p:set>
                                    <p:animEffect transition="in" filter="wipe(up)">
                                      <p:cBhvr>
                                        <p:cTn id="39" dur="500"/>
                                        <p:tgtEl>
                                          <p:spTgt spid="1741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xit" presetSubtype="8" fill="hold" grpId="0" nodeType="clickEffect">
                                  <p:stCondLst>
                                    <p:cond delay="0"/>
                                  </p:stCondLst>
                                  <p:childTnLst>
                                    <p:animEffect transition="out" filter="wipe(left)">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5" fill="hold" display="0">
                  <p:stCondLst>
                    <p:cond delay="indefinite"/>
                  </p:stCondLst>
                  <p:endCondLst>
                    <p:cond evt="onStopAudio" delay="0">
                      <p:tgtEl>
                        <p:sldTgt/>
                      </p:tgtEl>
                    </p:cond>
                  </p:endCondLst>
                </p:cTn>
                <p:tgtEl>
                  <p:spTgt spid="22"/>
                </p:tgtEl>
              </p:cMediaNode>
            </p:audio>
            <p:audio isNarration="1">
              <p:cMediaNode vol="80000" showWhenStopped="0">
                <p:cTn id="46" fill="hold" display="0">
                  <p:stCondLst>
                    <p:cond delay="indefinite"/>
                  </p:stCondLst>
                  <p:endCondLst>
                    <p:cond evt="onStopAudio" delay="0">
                      <p:tgtEl>
                        <p:sldTgt/>
                      </p:tgtEl>
                    </p:cond>
                  </p:endCondLst>
                </p:cTn>
                <p:tgtEl>
                  <p:spTgt spid="23"/>
                </p:tgtEl>
              </p:cMediaNode>
            </p:audio>
          </p:childTnLst>
        </p:cTn>
      </p:par>
    </p:tnLst>
    <p:bldLst>
      <p:bldP spid="17413" grpId="0" animBg="1"/>
      <p:bldP spid="17440" grpId="0" animBg="1"/>
      <p:bldP spid="17441" grpId="0"/>
      <p:bldP spid="42" grpId="0"/>
      <p:bldP spid="44" grpId="0"/>
      <p:bldP spid="5" grpId="0" animBg="1"/>
      <p:bldP spid="45" grpId="0" animBg="1"/>
      <p:bldP spid="4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a:t>Generalisation - Inheritance</a:t>
            </a:r>
            <a:endParaRPr lang="en-SG"/>
          </a:p>
        </p:txBody>
      </p:sp>
      <p:sp>
        <p:nvSpPr>
          <p:cNvPr id="8" name="Rectangle 3"/>
          <p:cNvSpPr txBox="1">
            <a:spLocks noChangeArrowheads="1"/>
          </p:cNvSpPr>
          <p:nvPr/>
        </p:nvSpPr>
        <p:spPr bwMode="auto">
          <a:xfrm>
            <a:off x="381000" y="914400"/>
            <a:ext cx="8382000" cy="4953000"/>
          </a:xfrm>
          <a:prstGeom prst="rect">
            <a:avLst/>
          </a:prstGeom>
          <a:noFill/>
          <a:ln w="9525">
            <a:noFill/>
            <a:miter lim="800000"/>
            <a:headEnd/>
            <a:tailEnd/>
          </a:ln>
        </p:spPr>
        <p:txBody>
          <a:bodyPr/>
          <a:lstStyle/>
          <a:p>
            <a:pPr marL="342900" indent="-342900">
              <a:lnSpc>
                <a:spcPct val="90000"/>
              </a:lnSpc>
              <a:spcBef>
                <a:spcPct val="20000"/>
              </a:spcBef>
              <a:buClr>
                <a:schemeClr val="tx2"/>
              </a:buClr>
              <a:buSzPct val="140000"/>
              <a:buFont typeface="Wingdings" panose="05000000000000000000" pitchFamily="2" charset="2"/>
              <a:buChar char="§"/>
              <a:defRPr/>
            </a:pPr>
            <a:r>
              <a:rPr kumimoji="1" lang="en-US" sz="3200" b="1" dirty="0">
                <a:latin typeface="Arial Narrow" panose="020B0606020202030204" pitchFamily="34" charset="0"/>
              </a:rPr>
              <a:t>A relationship between classes where:</a:t>
            </a:r>
          </a:p>
          <a:p>
            <a:pPr marL="742950" lvl="1" indent="-285750">
              <a:lnSpc>
                <a:spcPct val="90000"/>
              </a:lnSpc>
              <a:spcBef>
                <a:spcPct val="20000"/>
              </a:spcBef>
              <a:buClr>
                <a:srgbClr val="0033CC"/>
              </a:buClr>
              <a:buSzPct val="120000"/>
              <a:buFont typeface="Wingdings" panose="05000000000000000000" pitchFamily="2" charset="2"/>
              <a:buChar char="§"/>
              <a:defRPr/>
            </a:pPr>
            <a:r>
              <a:rPr kumimoji="1" lang="en-US" sz="2800" b="1" dirty="0">
                <a:solidFill>
                  <a:srgbClr val="0033CC"/>
                </a:solidFill>
                <a:latin typeface="Arial Narrow" panose="020B0606020202030204" pitchFamily="34" charset="0"/>
              </a:rPr>
              <a:t>A class (called the </a:t>
            </a:r>
            <a:r>
              <a:rPr kumimoji="1" lang="en-US" sz="2800" b="1" dirty="0">
                <a:solidFill>
                  <a:srgbClr val="FF0000"/>
                </a:solidFill>
                <a:latin typeface="Arial Narrow" panose="020B0606020202030204" pitchFamily="34" charset="0"/>
              </a:rPr>
              <a:t>subclass</a:t>
            </a:r>
            <a:r>
              <a:rPr kumimoji="1" lang="en-US" sz="2800" b="1" dirty="0">
                <a:solidFill>
                  <a:srgbClr val="0033CC"/>
                </a:solidFill>
                <a:latin typeface="Arial Narrow" panose="020B0606020202030204" pitchFamily="34" charset="0"/>
              </a:rPr>
              <a:t>) inherits all the characteristics (attributes + operations) of another class (called the </a:t>
            </a:r>
            <a:r>
              <a:rPr kumimoji="1" lang="en-US" sz="2800" b="1" dirty="0">
                <a:solidFill>
                  <a:srgbClr val="FF0000"/>
                </a:solidFill>
                <a:latin typeface="Arial Narrow" panose="020B0606020202030204" pitchFamily="34" charset="0"/>
              </a:rPr>
              <a:t>superclass</a:t>
            </a:r>
            <a:r>
              <a:rPr kumimoji="1" lang="en-US" sz="2800" b="1" dirty="0">
                <a:solidFill>
                  <a:srgbClr val="0033CC"/>
                </a:solidFill>
                <a:latin typeface="Arial Narrow" panose="020B0606020202030204" pitchFamily="34" charset="0"/>
              </a:rPr>
              <a:t>)</a:t>
            </a:r>
          </a:p>
          <a:p>
            <a:pPr marL="742950" lvl="1" indent="-285750">
              <a:lnSpc>
                <a:spcPct val="90000"/>
              </a:lnSpc>
              <a:spcBef>
                <a:spcPct val="20000"/>
              </a:spcBef>
              <a:buClr>
                <a:srgbClr val="0033CC"/>
              </a:buClr>
              <a:buSzPct val="120000"/>
              <a:buFont typeface="Wingdings" panose="05000000000000000000" pitchFamily="2" charset="2"/>
              <a:buChar char="§"/>
              <a:defRPr/>
            </a:pPr>
            <a:r>
              <a:rPr kumimoji="1" lang="en-US" sz="2800" b="1" dirty="0">
                <a:solidFill>
                  <a:srgbClr val="0033CC"/>
                </a:solidFill>
                <a:latin typeface="Arial Narrow" panose="020B0606020202030204" pitchFamily="34" charset="0"/>
              </a:rPr>
              <a:t>The subclass may define additional characteristics that do not appear in the superclass</a:t>
            </a:r>
          </a:p>
          <a:p>
            <a:pPr marL="742950" lvl="1" indent="-285750">
              <a:lnSpc>
                <a:spcPct val="90000"/>
              </a:lnSpc>
              <a:spcBef>
                <a:spcPct val="20000"/>
              </a:spcBef>
              <a:buClr>
                <a:srgbClr val="0033CC"/>
              </a:buClr>
              <a:buSzPct val="120000"/>
              <a:buFont typeface="Wingdings" panose="05000000000000000000" pitchFamily="2" charset="2"/>
              <a:buChar char="§"/>
              <a:defRPr/>
            </a:pPr>
            <a:r>
              <a:rPr kumimoji="1" lang="en-US" sz="2800" b="1" dirty="0">
                <a:solidFill>
                  <a:srgbClr val="0033CC"/>
                </a:solidFill>
                <a:latin typeface="Arial Narrow" panose="020B0606020202030204" pitchFamily="34" charset="0"/>
              </a:rPr>
              <a:t>The superclass is a general class and the subclass is a more specific version of it</a:t>
            </a:r>
          </a:p>
          <a:p>
            <a:pPr marL="342900" indent="-342900">
              <a:lnSpc>
                <a:spcPct val="90000"/>
              </a:lnSpc>
              <a:spcBef>
                <a:spcPct val="20000"/>
              </a:spcBef>
              <a:buClr>
                <a:schemeClr val="tx2"/>
              </a:buClr>
              <a:buSzPct val="140000"/>
              <a:buFont typeface="Wingdings" panose="05000000000000000000" pitchFamily="2" charset="2"/>
              <a:buChar char="§"/>
              <a:defRPr/>
            </a:pPr>
            <a:r>
              <a:rPr kumimoji="1" lang="en-US" sz="3200" b="1" dirty="0">
                <a:latin typeface="Arial Narrow" panose="020B0606020202030204" pitchFamily="34" charset="0"/>
              </a:rPr>
              <a:t>An object of the subclass is an object of the superclass. This is why a </a:t>
            </a:r>
            <a:r>
              <a:rPr kumimoji="1" lang="en-US" sz="3200" b="1" dirty="0" err="1">
                <a:latin typeface="Arial Narrow" panose="020B0606020202030204" pitchFamily="34" charset="0"/>
              </a:rPr>
              <a:t>generalisation</a:t>
            </a:r>
            <a:r>
              <a:rPr kumimoji="1" lang="en-US" sz="3200" b="1" dirty="0">
                <a:latin typeface="Arial Narrow" panose="020B0606020202030204" pitchFamily="34" charset="0"/>
              </a:rPr>
              <a:t> relationship is also called an I</a:t>
            </a:r>
            <a:r>
              <a:rPr kumimoji="1" lang="en-US" sz="3200" b="1" dirty="0">
                <a:solidFill>
                  <a:srgbClr val="FF0000"/>
                </a:solidFill>
                <a:latin typeface="Arial Narrow" panose="020B0606020202030204" pitchFamily="34" charset="0"/>
              </a:rPr>
              <a:t>S-A</a:t>
            </a:r>
            <a:r>
              <a:rPr kumimoji="1" lang="en-US" sz="3200" b="1" dirty="0">
                <a:latin typeface="Arial Narrow" panose="020B0606020202030204" pitchFamily="34" charset="0"/>
              </a:rPr>
              <a:t> relationship</a:t>
            </a:r>
          </a:p>
        </p:txBody>
      </p:sp>
      <p:sp>
        <p:nvSpPr>
          <p:cNvPr id="4" name="Rectangle 15">
            <a:extLst>
              <a:ext uri="{FF2B5EF4-FFF2-40B4-BE49-F238E27FC236}">
                <a16:creationId xmlns:a16="http://schemas.microsoft.com/office/drawing/2014/main" id="{F392F8A5-5031-0C7A-DF67-B6D0C4391D1A}"/>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8</a:t>
            </a:fld>
            <a:endParaRPr lang="en-US" dirty="0"/>
          </a:p>
        </p:txBody>
      </p:sp>
      <p:pic>
        <p:nvPicPr>
          <p:cNvPr id="7" name="Audio 6">
            <a:hlinkClick r:id="" action="ppaction://media"/>
            <a:extLst>
              <a:ext uri="{FF2B5EF4-FFF2-40B4-BE49-F238E27FC236}">
                <a16:creationId xmlns:a16="http://schemas.microsoft.com/office/drawing/2014/main" id="{9EDB3474-228D-65DF-2FE9-1794ECBF73AF}"/>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pic>
        <p:nvPicPr>
          <p:cNvPr id="9" name="Audio 8">
            <a:hlinkClick r:id="" action="ppaction://media"/>
            <a:extLst>
              <a:ext uri="{FF2B5EF4-FFF2-40B4-BE49-F238E27FC236}">
                <a16:creationId xmlns:a16="http://schemas.microsoft.com/office/drawing/2014/main" id="{2F2FF1F2-DA23-54AF-822F-40E125E1E39D}"/>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spTree>
    <p:custDataLst>
      <p:tags r:id="rId1"/>
    </p:custDataLst>
  </p:cSld>
  <p:clrMapOvr>
    <a:masterClrMapping/>
  </p:clrMapOvr>
  <p:transition spd="med" advTm="5811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7"/>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8">
                                            <p:txEl>
                                              <p:pRg st="2" end="2"/>
                                            </p:txEl>
                                          </p:spTgt>
                                        </p:tgtEl>
                                        <p:attrNameLst>
                                          <p:attrName>style.visibility</p:attrName>
                                        </p:attrNameLst>
                                      </p:cBhvr>
                                      <p:to>
                                        <p:strVal val="visible"/>
                                      </p:to>
                                    </p:set>
                                    <p:animEffect transition="in" filter="fade">
                                      <p:cBhvr>
                                        <p:cTn id="14" dur="500"/>
                                        <p:tgtEl>
                                          <p:spTgt spid="8">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Effect transition="in" filter="fade">
                                      <p:cBhvr>
                                        <p:cTn id="19" dur="500"/>
                                        <p:tgtEl>
                                          <p:spTgt spid="8">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8">
                                            <p:txEl>
                                              <p:pRg st="4" end="4"/>
                                            </p:txEl>
                                          </p:spTgt>
                                        </p:tgtEl>
                                        <p:attrNameLst>
                                          <p:attrName>style.visibility</p:attrName>
                                        </p:attrNameLst>
                                      </p:cBhvr>
                                      <p:to>
                                        <p:strVal val="visible"/>
                                      </p:to>
                                    </p:set>
                                    <p:animEffect transition="in" filter="fade">
                                      <p:cBhvr>
                                        <p:cTn id="24"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7"/>
                </p:tgtEl>
              </p:cMediaNode>
            </p:audio>
            <p:audio isNarration="1">
              <p:cMediaNode vol="80000" showWhenStopped="0">
                <p:cTn id="26"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1"/>
          <p:cNvSpPr>
            <a:spLocks noGrp="1"/>
          </p:cNvSpPr>
          <p:nvPr>
            <p:ph type="title"/>
          </p:nvPr>
        </p:nvSpPr>
        <p:spPr/>
        <p:txBody>
          <a:bodyPr/>
          <a:lstStyle/>
          <a:p>
            <a:pPr>
              <a:defRPr/>
            </a:pPr>
            <a:r>
              <a:rPr lang="en-US" dirty="0" err="1"/>
              <a:t>Generalisation</a:t>
            </a:r>
            <a:r>
              <a:rPr lang="en-US" dirty="0"/>
              <a:t> - recap</a:t>
            </a:r>
            <a:endParaRPr lang="en-SG" dirty="0"/>
          </a:p>
        </p:txBody>
      </p:sp>
      <p:pic>
        <p:nvPicPr>
          <p:cNvPr id="9" name="Picture 8">
            <a:extLst>
              <a:ext uri="{FF2B5EF4-FFF2-40B4-BE49-F238E27FC236}">
                <a16:creationId xmlns:a16="http://schemas.microsoft.com/office/drawing/2014/main" id="{743608CD-92A8-6627-24A2-E1F786414C95}"/>
              </a:ext>
            </a:extLst>
          </p:cNvPr>
          <p:cNvPicPr>
            <a:picLocks noChangeAspect="1"/>
          </p:cNvPicPr>
          <p:nvPr/>
        </p:nvPicPr>
        <p:blipFill>
          <a:blip r:embed="rId5"/>
          <a:stretch>
            <a:fillRect/>
          </a:stretch>
        </p:blipFill>
        <p:spPr>
          <a:xfrm>
            <a:off x="3319462" y="1828800"/>
            <a:ext cx="2505075" cy="3200400"/>
          </a:xfrm>
          <a:prstGeom prst="rect">
            <a:avLst/>
          </a:prstGeom>
        </p:spPr>
      </p:pic>
      <p:sp>
        <p:nvSpPr>
          <p:cNvPr id="2" name="Rectangle 15">
            <a:extLst>
              <a:ext uri="{FF2B5EF4-FFF2-40B4-BE49-F238E27FC236}">
                <a16:creationId xmlns:a16="http://schemas.microsoft.com/office/drawing/2014/main" id="{6D2DCCDD-4BE6-E157-E731-78B3834B5EB0}"/>
              </a:ext>
            </a:extLst>
          </p:cNvPr>
          <p:cNvSpPr>
            <a:spLocks noGrp="1" noChangeArrowheads="1"/>
          </p:cNvSpPr>
          <p:nvPr>
            <p:ph type="sldNum" sz="quarter" idx="4"/>
          </p:nvPr>
        </p:nvSpPr>
        <p:spPr bwMode="auto">
          <a:xfrm>
            <a:off x="4419600" y="6400800"/>
            <a:ext cx="1905000" cy="381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200">
                <a:latin typeface="Arial Narrow" pitchFamily="34" charset="0"/>
              </a:defRPr>
            </a:lvl1pPr>
          </a:lstStyle>
          <a:p>
            <a:pPr>
              <a:defRPr/>
            </a:pPr>
            <a:r>
              <a:rPr lang="en-US" dirty="0"/>
              <a:t>  Lecture </a:t>
            </a:r>
            <a:r>
              <a:rPr lang="en-US" dirty="0">
                <a:solidFill>
                  <a:srgbClr val="FF0000"/>
                </a:solidFill>
              </a:rPr>
              <a:t>1.2</a:t>
            </a:r>
            <a:br>
              <a:rPr lang="en-US" dirty="0"/>
            </a:br>
            <a:r>
              <a:rPr lang="en-US" dirty="0"/>
              <a:t> Slide </a:t>
            </a:r>
            <a:fld id="{90F70AE2-8A29-4ED5-B02D-95B1ACAF7606}" type="slidenum">
              <a:rPr lang="en-US" smtClean="0"/>
              <a:pPr>
                <a:defRPr/>
              </a:pPr>
              <a:t>9</a:t>
            </a:fld>
            <a:endParaRPr lang="en-US" dirty="0"/>
          </a:p>
        </p:txBody>
      </p:sp>
      <p:pic>
        <p:nvPicPr>
          <p:cNvPr id="6" name="Audio 5">
            <a:hlinkClick r:id="" action="ppaction://media"/>
            <a:extLst>
              <a:ext uri="{FF2B5EF4-FFF2-40B4-BE49-F238E27FC236}">
                <a16:creationId xmlns:a16="http://schemas.microsoft.com/office/drawing/2014/main" id="{34473448-C094-04A2-1538-893365263B2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7004304" y="4718304"/>
            <a:ext cx="2057400" cy="2057400"/>
          </a:xfrm>
          <a:prstGeom prst="ellipse">
            <a:avLst/>
          </a:prstGeom>
        </p:spPr>
      </p:pic>
      <p:pic>
        <p:nvPicPr>
          <p:cNvPr id="7" name="Audio 6">
            <a:hlinkClick r:id="" action="ppaction://media"/>
            <a:extLst>
              <a:ext uri="{FF2B5EF4-FFF2-40B4-BE49-F238E27FC236}">
                <a16:creationId xmlns:a16="http://schemas.microsoft.com/office/drawing/2014/main" id="{6FBF91C3-EF9E-0283-65A1-75E28163603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7004304" y="4718304"/>
            <a:ext cx="2057400" cy="2057400"/>
          </a:xfrm>
          <a:prstGeom prst="ellipse">
            <a:avLst/>
          </a:prstGeom>
        </p:spPr>
      </p:pic>
    </p:spTree>
  </p:cSld>
  <p:clrMapOvr>
    <a:masterClrMapping/>
  </p:clrMapOvr>
  <p:transition spd="med" advTm="36487">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audio isNarration="1">
              <p:cMediaNode vol="80000" showWhenStopped="0">
                <p:cTn id="11"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3.4|17.4|8.1|11.4"/>
</p:tagLst>
</file>

<file path=ppt/tags/tag10.xml><?xml version="1.0" encoding="utf-8"?>
<p:tagLst xmlns:a="http://schemas.openxmlformats.org/drawingml/2006/main" xmlns:r="http://schemas.openxmlformats.org/officeDocument/2006/relationships" xmlns:p="http://schemas.openxmlformats.org/presentationml/2006/main">
  <p:tag name="TIMING" val="|9|8.5"/>
</p:tagLst>
</file>

<file path=ppt/tags/tag11.xml><?xml version="1.0" encoding="utf-8"?>
<p:tagLst xmlns:a="http://schemas.openxmlformats.org/drawingml/2006/main" xmlns:r="http://schemas.openxmlformats.org/officeDocument/2006/relationships" xmlns:p="http://schemas.openxmlformats.org/presentationml/2006/main">
  <p:tag name="TIMING" val="|7.4|12.8|16.5"/>
</p:tagLst>
</file>

<file path=ppt/tags/tag12.xml><?xml version="1.0" encoding="utf-8"?>
<p:tagLst xmlns:a="http://schemas.openxmlformats.org/drawingml/2006/main" xmlns:r="http://schemas.openxmlformats.org/officeDocument/2006/relationships" xmlns:p="http://schemas.openxmlformats.org/presentationml/2006/main">
  <p:tag name="TIMING" val="|33.7|12.6|4"/>
</p:tagLst>
</file>

<file path=ppt/tags/tag13.xml><?xml version="1.0" encoding="utf-8"?>
<p:tagLst xmlns:a="http://schemas.openxmlformats.org/drawingml/2006/main" xmlns:r="http://schemas.openxmlformats.org/officeDocument/2006/relationships" xmlns:p="http://schemas.openxmlformats.org/presentationml/2006/main">
  <p:tag name="TIMING" val="|33.1"/>
</p:tagLst>
</file>

<file path=ppt/tags/tag2.xml><?xml version="1.0" encoding="utf-8"?>
<p:tagLst xmlns:a="http://schemas.openxmlformats.org/drawingml/2006/main" xmlns:r="http://schemas.openxmlformats.org/officeDocument/2006/relationships" xmlns:p="http://schemas.openxmlformats.org/presentationml/2006/main">
  <p:tag name="TIMING" val="|4.5|13.1|10.1|28.9"/>
</p:tagLst>
</file>

<file path=ppt/tags/tag3.xml><?xml version="1.0" encoding="utf-8"?>
<p:tagLst xmlns:a="http://schemas.openxmlformats.org/drawingml/2006/main" xmlns:r="http://schemas.openxmlformats.org/officeDocument/2006/relationships" xmlns:p="http://schemas.openxmlformats.org/presentationml/2006/main">
  <p:tag name="TIMING" val="|44.3|3.7|8.3|7.2"/>
</p:tagLst>
</file>

<file path=ppt/tags/tag4.xml><?xml version="1.0" encoding="utf-8"?>
<p:tagLst xmlns:a="http://schemas.openxmlformats.org/drawingml/2006/main" xmlns:r="http://schemas.openxmlformats.org/officeDocument/2006/relationships" xmlns:p="http://schemas.openxmlformats.org/presentationml/2006/main">
  <p:tag name="TIMING" val="|6.3|26.3|10.7|13.2|16|11.8|3.6"/>
</p:tagLst>
</file>

<file path=ppt/tags/tag5.xml><?xml version="1.0" encoding="utf-8"?>
<p:tagLst xmlns:a="http://schemas.openxmlformats.org/drawingml/2006/main" xmlns:r="http://schemas.openxmlformats.org/officeDocument/2006/relationships" xmlns:p="http://schemas.openxmlformats.org/presentationml/2006/main">
  <p:tag name="TIMING" val="|17.6|14.4|18.3|20.5"/>
</p:tagLst>
</file>

<file path=ppt/tags/tag6.xml><?xml version="1.0" encoding="utf-8"?>
<p:tagLst xmlns:a="http://schemas.openxmlformats.org/drawingml/2006/main" xmlns:r="http://schemas.openxmlformats.org/officeDocument/2006/relationships" xmlns:p="http://schemas.openxmlformats.org/presentationml/2006/main">
  <p:tag name="TIMING" val="|12.1|3.1|21.9|25.9"/>
</p:tagLst>
</file>

<file path=ppt/tags/tag7.xml><?xml version="1.0" encoding="utf-8"?>
<p:tagLst xmlns:a="http://schemas.openxmlformats.org/drawingml/2006/main" xmlns:r="http://schemas.openxmlformats.org/officeDocument/2006/relationships" xmlns:p="http://schemas.openxmlformats.org/presentationml/2006/main">
  <p:tag name="TIMING" val="|27.2|7.1|9.1"/>
</p:tagLst>
</file>

<file path=ppt/tags/tag8.xml><?xml version="1.0" encoding="utf-8"?>
<p:tagLst xmlns:a="http://schemas.openxmlformats.org/drawingml/2006/main" xmlns:r="http://schemas.openxmlformats.org/officeDocument/2006/relationships" xmlns:p="http://schemas.openxmlformats.org/presentationml/2006/main">
  <p:tag name="TIMING" val="|11.4"/>
</p:tagLst>
</file>

<file path=ppt/tags/tag9.xml><?xml version="1.0" encoding="utf-8"?>
<p:tagLst xmlns:a="http://schemas.openxmlformats.org/drawingml/2006/main" xmlns:r="http://schemas.openxmlformats.org/officeDocument/2006/relationships" xmlns:p="http://schemas.openxmlformats.org/presentationml/2006/main">
  <p:tag name="TIMING" val="|21.5|15"/>
</p:tagLst>
</file>

<file path=ppt/theme/theme1.xml><?xml version="1.0" encoding="utf-8"?>
<a:theme xmlns:a="http://schemas.openxmlformats.org/drawingml/2006/main" name="Contport">
  <a:themeElements>
    <a:clrScheme name="Contport 2">
      <a:dk1>
        <a:srgbClr val="000000"/>
      </a:dk1>
      <a:lt1>
        <a:srgbClr val="FFFFFF"/>
      </a:lt1>
      <a:dk2>
        <a:srgbClr val="000000"/>
      </a:dk2>
      <a:lt2>
        <a:srgbClr val="5E574E"/>
      </a:lt2>
      <a:accent1>
        <a:srgbClr val="FF6600"/>
      </a:accent1>
      <a:accent2>
        <a:srgbClr val="FFCC00"/>
      </a:accent2>
      <a:accent3>
        <a:srgbClr val="FFFFFF"/>
      </a:accent3>
      <a:accent4>
        <a:srgbClr val="000000"/>
      </a:accent4>
      <a:accent5>
        <a:srgbClr val="FFB8AA"/>
      </a:accent5>
      <a:accent6>
        <a:srgbClr val="E7B900"/>
      </a:accent6>
      <a:hlink>
        <a:srgbClr val="996633"/>
      </a:hlink>
      <a:folHlink>
        <a:srgbClr val="808000"/>
      </a:folHlink>
    </a:clrScheme>
    <a:fontScheme name="Contport">
      <a:majorFont>
        <a:latin typeface="Tahoma"/>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sz="2400" b="0"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sz="2400" b="0" i="0" u="none" strike="noStrike" cap="none" normalizeH="0" baseline="0" smtClean="0">
            <a:ln>
              <a:noFill/>
            </a:ln>
            <a:solidFill>
              <a:schemeClr val="tx1"/>
            </a:solidFill>
            <a:effectLst/>
            <a:latin typeface="Verdana" pitchFamily="34" charset="0"/>
          </a:defRPr>
        </a:defPPr>
      </a:lstStyle>
    </a:lnDef>
  </a:objectDefaults>
  <a:extraClrSchemeLst>
    <a:extraClrScheme>
      <a:clrScheme name="Contport 1">
        <a:dk1>
          <a:srgbClr val="5E574E"/>
        </a:dk1>
        <a:lt1>
          <a:srgbClr val="FFFFCC"/>
        </a:lt1>
        <a:dk2>
          <a:srgbClr val="000000"/>
        </a:dk2>
        <a:lt2>
          <a:srgbClr val="FFCC00"/>
        </a:lt2>
        <a:accent1>
          <a:srgbClr val="CC9900"/>
        </a:accent1>
        <a:accent2>
          <a:srgbClr val="FF6600"/>
        </a:accent2>
        <a:accent3>
          <a:srgbClr val="AAAAAA"/>
        </a:accent3>
        <a:accent4>
          <a:srgbClr val="DADAAE"/>
        </a:accent4>
        <a:accent5>
          <a:srgbClr val="E2CAAA"/>
        </a:accent5>
        <a:accent6>
          <a:srgbClr val="E75C00"/>
        </a:accent6>
        <a:hlink>
          <a:srgbClr val="FF0000"/>
        </a:hlink>
        <a:folHlink>
          <a:srgbClr val="FFFFCC"/>
        </a:folHlink>
      </a:clrScheme>
      <a:clrMap bg1="dk2" tx1="lt1" bg2="dk1" tx2="lt2" accent1="accent1" accent2="accent2" accent3="accent3" accent4="accent4" accent5="accent5" accent6="accent6" hlink="hlink" folHlink="folHlink"/>
    </a:extraClrScheme>
    <a:extraClrScheme>
      <a:clrScheme name="Contport 2">
        <a:dk1>
          <a:srgbClr val="000000"/>
        </a:dk1>
        <a:lt1>
          <a:srgbClr val="FFFFFF"/>
        </a:lt1>
        <a:dk2>
          <a:srgbClr val="000000"/>
        </a:dk2>
        <a:lt2>
          <a:srgbClr val="5E574E"/>
        </a:lt2>
        <a:accent1>
          <a:srgbClr val="FF6600"/>
        </a:accent1>
        <a:accent2>
          <a:srgbClr val="FFCC00"/>
        </a:accent2>
        <a:accent3>
          <a:srgbClr val="FFFFFF"/>
        </a:accent3>
        <a:accent4>
          <a:srgbClr val="000000"/>
        </a:accent4>
        <a:accent5>
          <a:srgbClr val="FFB8AA"/>
        </a:accent5>
        <a:accent6>
          <a:srgbClr val="E7B900"/>
        </a:accent6>
        <a:hlink>
          <a:srgbClr val="996633"/>
        </a:hlink>
        <a:folHlink>
          <a:srgbClr val="808000"/>
        </a:folHlink>
      </a:clrScheme>
      <a:clrMap bg1="lt1" tx1="dk1" bg2="lt2" tx2="dk2" accent1="accent1" accent2="accent2" accent3="accent3" accent4="accent4" accent5="accent5" accent6="accent6" hlink="hlink" folHlink="folHlink"/>
    </a:extraClrScheme>
    <a:extraClrScheme>
      <a:clrScheme name="Contport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ontport 4">
        <a:dk1>
          <a:srgbClr val="000000"/>
        </a:dk1>
        <a:lt1>
          <a:srgbClr val="FFFFFF"/>
        </a:lt1>
        <a:dk2>
          <a:srgbClr val="800000"/>
        </a:dk2>
        <a:lt2>
          <a:srgbClr val="5E574E"/>
        </a:lt2>
        <a:accent1>
          <a:srgbClr val="FF6600"/>
        </a:accent1>
        <a:accent2>
          <a:srgbClr val="FFCC00"/>
        </a:accent2>
        <a:accent3>
          <a:srgbClr val="FFFFFF"/>
        </a:accent3>
        <a:accent4>
          <a:srgbClr val="000000"/>
        </a:accent4>
        <a:accent5>
          <a:srgbClr val="FFB8AA"/>
        </a:accent5>
        <a:accent6>
          <a:srgbClr val="E7B900"/>
        </a:accent6>
        <a:hlink>
          <a:srgbClr val="FF0000"/>
        </a:hlink>
        <a:folHlink>
          <a:srgbClr val="FFFFCC"/>
        </a:folHlink>
      </a:clrScheme>
      <a:clrMap bg1="lt1" tx1="dk1" bg2="lt2" tx2="dk2" accent1="accent1" accent2="accent2" accent3="accent3" accent4="accent4" accent5="accent5" accent6="accent6" hlink="hlink" folHlink="folHlink"/>
    </a:extraClrScheme>
    <a:extraClrScheme>
      <a:clrScheme name="Contport 5">
        <a:dk1>
          <a:srgbClr val="000066"/>
        </a:dk1>
        <a:lt1>
          <a:srgbClr val="FFFFFF"/>
        </a:lt1>
        <a:dk2>
          <a:srgbClr val="0000FF"/>
        </a:dk2>
        <a:lt2>
          <a:srgbClr val="000000"/>
        </a:lt2>
        <a:accent1>
          <a:srgbClr val="0066FF"/>
        </a:accent1>
        <a:accent2>
          <a:srgbClr val="33CCCC"/>
        </a:accent2>
        <a:accent3>
          <a:srgbClr val="FFFFFF"/>
        </a:accent3>
        <a:accent4>
          <a:srgbClr val="000056"/>
        </a:accent4>
        <a:accent5>
          <a:srgbClr val="AAB8FF"/>
        </a:accent5>
        <a:accent6>
          <a:srgbClr val="2DB9B9"/>
        </a:accent6>
        <a:hlink>
          <a:srgbClr val="FF00FF"/>
        </a:hlink>
        <a:folHlink>
          <a:srgbClr val="9933FF"/>
        </a:folHlink>
      </a:clrScheme>
      <a:clrMap bg1="lt1" tx1="dk1" bg2="lt2" tx2="dk2" accent1="accent1" accent2="accent2" accent3="accent3" accent4="accent4" accent5="accent5" accent6="accent6" hlink="hlink" folHlink="folHlink"/>
    </a:extraClrScheme>
    <a:extraClrScheme>
      <a:clrScheme name="Contport 6">
        <a:dk1>
          <a:srgbClr val="000000"/>
        </a:dk1>
        <a:lt1>
          <a:srgbClr val="FFFFFF"/>
        </a:lt1>
        <a:dk2>
          <a:srgbClr val="000066"/>
        </a:dk2>
        <a:lt2>
          <a:srgbClr val="FFCC00"/>
        </a:lt2>
        <a:accent1>
          <a:srgbClr val="0066FF"/>
        </a:accent1>
        <a:accent2>
          <a:srgbClr val="33CCCC"/>
        </a:accent2>
        <a:accent3>
          <a:srgbClr val="AAAAB8"/>
        </a:accent3>
        <a:accent4>
          <a:srgbClr val="DADADA"/>
        </a:accent4>
        <a:accent5>
          <a:srgbClr val="AAB8FF"/>
        </a:accent5>
        <a:accent6>
          <a:srgbClr val="2DB9B9"/>
        </a:accent6>
        <a:hlink>
          <a:srgbClr val="FF00FF"/>
        </a:hlink>
        <a:folHlink>
          <a:srgbClr val="9933FF"/>
        </a:folHlink>
      </a:clrScheme>
      <a:clrMap bg1="dk2" tx1="lt1" bg2="dk1" tx2="lt2" accent1="accent1" accent2="accent2" accent3="accent3" accent4="accent4" accent5="accent5" accent6="accent6" hlink="hlink" folHlink="folHlink"/>
    </a:extraClrScheme>
    <a:extraClrScheme>
      <a:clrScheme name="Contport 7">
        <a:dk1>
          <a:srgbClr val="5E574E"/>
        </a:dk1>
        <a:lt1>
          <a:srgbClr val="FFFFCC"/>
        </a:lt1>
        <a:dk2>
          <a:srgbClr val="800000"/>
        </a:dk2>
        <a:lt2>
          <a:srgbClr val="FFCC00"/>
        </a:lt2>
        <a:accent1>
          <a:srgbClr val="CC9900"/>
        </a:accent1>
        <a:accent2>
          <a:srgbClr val="FF6600"/>
        </a:accent2>
        <a:accent3>
          <a:srgbClr val="C0AAAA"/>
        </a:accent3>
        <a:accent4>
          <a:srgbClr val="DADAAE"/>
        </a:accent4>
        <a:accent5>
          <a:srgbClr val="E2CAAA"/>
        </a:accent5>
        <a:accent6>
          <a:srgbClr val="E75C00"/>
        </a:accent6>
        <a:hlink>
          <a:srgbClr val="FF0000"/>
        </a:hlink>
        <a:folHlink>
          <a:srgbClr val="FFFFCC"/>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Civic</Template>
  <TotalTime>6908</TotalTime>
  <Words>3534</Words>
  <Application>Microsoft Office PowerPoint</Application>
  <PresentationFormat>On-screen Show (4:3)</PresentationFormat>
  <Paragraphs>226</Paragraphs>
  <Slides>15</Slides>
  <Notes>15</Notes>
  <HiddenSlides>0</HiddenSlides>
  <MMClips>28</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Courier</vt:lpstr>
      <vt:lpstr>ＭＳ Ｐゴシック</vt:lpstr>
      <vt:lpstr>Arial</vt:lpstr>
      <vt:lpstr>Arial Narrow</vt:lpstr>
      <vt:lpstr>Calibri</vt:lpstr>
      <vt:lpstr>Courier New</vt:lpstr>
      <vt:lpstr>Tahoma</vt:lpstr>
      <vt:lpstr>Times New Roman</vt:lpstr>
      <vt:lpstr>Verdana</vt:lpstr>
      <vt:lpstr>Wingdings</vt:lpstr>
      <vt:lpstr>Contport</vt:lpstr>
      <vt:lpstr>PowerPoint Presentation</vt:lpstr>
      <vt:lpstr>Object-Oriented Programming (OOP)</vt:lpstr>
      <vt:lpstr>Object-Oriented (OO) Concepts</vt:lpstr>
      <vt:lpstr>UML Classes</vt:lpstr>
      <vt:lpstr>Class Attributes and Operations</vt:lpstr>
      <vt:lpstr>Transforming to C# Code</vt:lpstr>
      <vt:lpstr>Class Diagram: Multiplicity</vt:lpstr>
      <vt:lpstr>Generalisation - Inheritance</vt:lpstr>
      <vt:lpstr>Generalisation - recap</vt:lpstr>
      <vt:lpstr>Inheritance in C#</vt:lpstr>
      <vt:lpstr>Polymorphism in C#</vt:lpstr>
      <vt:lpstr>Polymorphism in C#</vt:lpstr>
      <vt:lpstr>Polymorphism in C#</vt:lpstr>
      <vt:lpstr>Interface in C#</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template</dc:title>
  <dc:creator>School of ICT</dc:creator>
  <cp:lastModifiedBy>Wee Chong OON (NP)</cp:lastModifiedBy>
  <cp:revision>276</cp:revision>
  <cp:lastPrinted>2011-10-10T05:04:07Z</cp:lastPrinted>
  <dcterms:created xsi:type="dcterms:W3CDTF">1995-05-28T16:29:18Z</dcterms:created>
  <dcterms:modified xsi:type="dcterms:W3CDTF">2024-09-18T04:26:27Z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4f81056-721b-4b22-8334-0449c6cc893e_Enabled">
    <vt:lpwstr>True</vt:lpwstr>
  </property>
  <property fmtid="{D5CDD505-2E9C-101B-9397-08002B2CF9AE}" pid="3" name="MSIP_Label_84f81056-721b-4b22-8334-0449c6cc893e_SiteId">
    <vt:lpwstr>cba9e115-3016-4462-a1ab-a565cba0cdf1</vt:lpwstr>
  </property>
  <property fmtid="{D5CDD505-2E9C-101B-9397-08002B2CF9AE}" pid="4" name="MSIP_Label_84f81056-721b-4b22-8334-0449c6cc893e_Owner">
    <vt:lpwstr>lcf@np.edu.sg</vt:lpwstr>
  </property>
  <property fmtid="{D5CDD505-2E9C-101B-9397-08002B2CF9AE}" pid="5" name="MSIP_Label_84f81056-721b-4b22-8334-0449c6cc893e_SetDate">
    <vt:lpwstr>2020-10-06T04:50:22.5085044Z</vt:lpwstr>
  </property>
  <property fmtid="{D5CDD505-2E9C-101B-9397-08002B2CF9AE}" pid="6" name="MSIP_Label_84f81056-721b-4b22-8334-0449c6cc893e_Name">
    <vt:lpwstr>Official (Closed)</vt:lpwstr>
  </property>
  <property fmtid="{D5CDD505-2E9C-101B-9397-08002B2CF9AE}" pid="7" name="MSIP_Label_84f81056-721b-4b22-8334-0449c6cc893e_Application">
    <vt:lpwstr>Microsoft Azure Information Protection</vt:lpwstr>
  </property>
  <property fmtid="{D5CDD505-2E9C-101B-9397-08002B2CF9AE}" pid="8" name="MSIP_Label_84f81056-721b-4b22-8334-0449c6cc893e_ActionId">
    <vt:lpwstr>d5fb52e1-097c-4751-921e-c4d95512c409</vt:lpwstr>
  </property>
  <property fmtid="{D5CDD505-2E9C-101B-9397-08002B2CF9AE}" pid="9" name="MSIP_Label_84f81056-721b-4b22-8334-0449c6cc893e_Extended_MSFT_Method">
    <vt:lpwstr>Automatic</vt:lpwstr>
  </property>
  <property fmtid="{D5CDD505-2E9C-101B-9397-08002B2CF9AE}" pid="10" name="MSIP_Label_30286cb9-b49f-4646-87a5-340028348160_Enabled">
    <vt:lpwstr>true</vt:lpwstr>
  </property>
  <property fmtid="{D5CDD505-2E9C-101B-9397-08002B2CF9AE}" pid="11" name="MSIP_Label_30286cb9-b49f-4646-87a5-340028348160_SetDate">
    <vt:lpwstr>2023-10-09T06:27:27Z</vt:lpwstr>
  </property>
  <property fmtid="{D5CDD505-2E9C-101B-9397-08002B2CF9AE}" pid="12" name="MSIP_Label_30286cb9-b49f-4646-87a5-340028348160_Method">
    <vt:lpwstr>Standard</vt:lpwstr>
  </property>
  <property fmtid="{D5CDD505-2E9C-101B-9397-08002B2CF9AE}" pid="13" name="MSIP_Label_30286cb9-b49f-4646-87a5-340028348160_Name">
    <vt:lpwstr>30286cb9-b49f-4646-87a5-340028348160</vt:lpwstr>
  </property>
  <property fmtid="{D5CDD505-2E9C-101B-9397-08002B2CF9AE}" pid="14" name="MSIP_Label_30286cb9-b49f-4646-87a5-340028348160_SiteId">
    <vt:lpwstr>cba9e115-3016-4462-a1ab-a565cba0cdf1</vt:lpwstr>
  </property>
  <property fmtid="{D5CDD505-2E9C-101B-9397-08002B2CF9AE}" pid="15" name="MSIP_Label_30286cb9-b49f-4646-87a5-340028348160_ActionId">
    <vt:lpwstr>e46c2e9d-898d-4798-93cf-612bb7c30227</vt:lpwstr>
  </property>
  <property fmtid="{D5CDD505-2E9C-101B-9397-08002B2CF9AE}" pid="16" name="MSIP_Label_30286cb9-b49f-4646-87a5-340028348160_ContentBits">
    <vt:lpwstr>1</vt:lpwstr>
  </property>
</Properties>
</file>

<file path=docProps/thumbnail.jpeg>
</file>